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Override PartName="/ppt/charts/colors7.xml" ContentType="application/vnd.ms-office.chartcolorstyle+xml"/>
  <Override PartName="/ppt/charts/style7.xml" ContentType="application/vnd.ms-office.chartstyle+xml"/>
  <Override PartName="/ppt/charts/colors8.xml" ContentType="application/vnd.ms-office.chartcolorstyle+xml"/>
  <Override PartName="/ppt/charts/style8.xml" ContentType="application/vnd.ms-office.chartstyle+xml"/>
  <Override PartName="/ppt/charts/colors9.xml" ContentType="application/vnd.ms-office.chartcolorstyle+xml"/>
  <Override PartName="/ppt/charts/style9.xml" ContentType="application/vnd.ms-office.chartstyle+xml"/>
  <Override PartName="/ppt/charts/colors10.xml" ContentType="application/vnd.ms-office.chartcolorstyle+xml"/>
  <Override PartName="/ppt/charts/style10.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2" r:id="rId2"/>
    <p:sldId id="273" r:id="rId3"/>
    <p:sldId id="274" r:id="rId4"/>
    <p:sldId id="275" r:id="rId5"/>
    <p:sldId id="257" r:id="rId6"/>
    <p:sldId id="288" r:id="rId7"/>
    <p:sldId id="283" r:id="rId8"/>
    <p:sldId id="276" r:id="rId9"/>
    <p:sldId id="258" r:id="rId10"/>
    <p:sldId id="260" r:id="rId11"/>
    <p:sldId id="284" r:id="rId12"/>
    <p:sldId id="278" r:id="rId13"/>
    <p:sldId id="289" r:id="rId14"/>
    <p:sldId id="285" r:id="rId15"/>
    <p:sldId id="266" r:id="rId16"/>
    <p:sldId id="267" r:id="rId17"/>
    <p:sldId id="279" r:id="rId18"/>
    <p:sldId id="286" r:id="rId19"/>
    <p:sldId id="28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51A3B4-2F4D-C843-AC6C-FB2A6037B871}" v="92" dt="2019-06-04T10:19:00.4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18" autoAdjust="0"/>
    <p:restoredTop sz="94467"/>
  </p:normalViewPr>
  <p:slideViewPr>
    <p:cSldViewPr snapToGrid="0" snapToObjects="1">
      <p:cViewPr varScale="1">
        <p:scale>
          <a:sx n="80" d="100"/>
          <a:sy n="80" d="100"/>
        </p:scale>
        <p:origin x="-78" y="-22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https://d.docs.live.net/5427167c6b3d4750/COBA/HETV%20Production%20with%202019Q1%202019-05-22.xlsx" TargetMode="External"/></Relationships>
</file>

<file path=ppt/charts/_rels/chart10.xml.rels><?xml version="1.0" encoding="UTF-8" standalone="yes"?>
<Relationships xmlns="http://schemas.openxmlformats.org/package/2006/relationships"><Relationship Id="rId3" Type="http://schemas.microsoft.com/office/2011/relationships/chartStyle" Target="style10.xml"/><Relationship Id="rId2" Type="http://schemas.microsoft.com/office/2011/relationships/chartColorStyle" Target="colors10.xml"/><Relationship Id="rId1" Type="http://schemas.openxmlformats.org/officeDocument/2006/relationships/oleObject" Target="https://d.docs.live.net/5427167c6b3d4750/COBA/HETV%20Production%20with%202019Q1%202019-05-22.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https://d.docs.live.net/5427167c6b3d4750/COBA/HETV%20Production%20with%202019Q1%202019-05-22.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https://d.docs.live.net/5427167c6b3d4750/COBA/HETV%20Production%20with%202019Q1%202019-05-22.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https://d.docs.live.net/5427167c6b3d4750/COBA/HETV%20Production%20with%202019Q1%202019-05-22.xlsx" TargetMode="Externa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https://d.docs.live.net/5427167c6b3d4750/COBA/HETV%20Production%20with%202019Q1%202019-05-22.xlsx" TargetMode="External"/></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https://d.docs.live.net/5427167c6b3d4750/COBA/HETV%20Production%20with%202019Q1%202019-05-22.xlsx" TargetMode="External"/></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oleObject" Target="https://d.docs.live.net/5427167c6b3d4750/COBA/HETV%20Production%20with%202019Q1%202019-05-22.xlsx" TargetMode="External"/></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oleObject" Target="https://d.docs.live.net/5427167c6b3d4750/COBA/HETV%20Production%20with%202019Q1%202019-05-22.xlsx" TargetMode="External"/></Relationships>
</file>

<file path=ppt/charts/_rels/chart8.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oleObject" Target="https://d.docs.live.net/5427167c6b3d4750/COBA/HETV%20Production%20with%202019Q1%202019-05-22.xlsx" TargetMode="External"/></Relationships>
</file>

<file path=ppt/charts/_rels/chart9.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oleObject" Target="https://d.docs.live.net/5427167c6b3d4750/COBA/HETV%20Production%20with%202019Q1%202019-05-2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dirty="0">
                <a:solidFill>
                  <a:schemeClr val="tx1"/>
                </a:solidFill>
              </a:rPr>
              <a:t>Total spend per year</a:t>
            </a:r>
            <a:r>
              <a:rPr lang="en-US" sz="2000" baseline="0" dirty="0">
                <a:solidFill>
                  <a:schemeClr val="tx1"/>
                </a:solidFill>
              </a:rPr>
              <a:t> of production (£m)</a:t>
            </a:r>
            <a:endParaRPr lang="en-US" sz="2000" dirty="0">
              <a:solidFill>
                <a:schemeClr val="tx1"/>
              </a:solidFill>
            </a:endParaRPr>
          </a:p>
        </c:rich>
      </c:tx>
      <c:layout/>
      <c:overlay val="0"/>
      <c:spPr>
        <a:noFill/>
        <a:ln>
          <a:noFill/>
        </a:ln>
        <a:effectLst/>
      </c:spPr>
    </c:title>
    <c:autoTitleDeleted val="0"/>
    <c:plotArea>
      <c:layout/>
      <c:barChart>
        <c:barDir val="col"/>
        <c:grouping val="clustered"/>
        <c:varyColors val="0"/>
        <c:ser>
          <c:idx val="0"/>
          <c:order val="0"/>
          <c:tx>
            <c:strRef>
              <c:f>'[HETV Production with 2019Q1 2019-05-22.xlsx]investment'!$B$1</c:f>
              <c:strCache>
                <c:ptCount val="1"/>
                <c:pt idx="0">
                  <c:v>Total budget £m</c:v>
                </c:pt>
              </c:strCache>
            </c:strRef>
          </c:tx>
          <c:spPr>
            <a:solidFill>
              <a:schemeClr val="accent1"/>
            </a:solidFill>
            <a:ln>
              <a:noFill/>
            </a:ln>
            <a:effectLst/>
          </c:spPr>
          <c:invertIfNegative val="0"/>
          <c:cat>
            <c:numRef>
              <c:f>'[HETV Production with 2019Q1 2019-05-22.xlsx]investment'!$A$2:$A$6</c:f>
              <c:numCache>
                <c:formatCode>General</c:formatCode>
                <c:ptCount val="5"/>
                <c:pt idx="0">
                  <c:v>2014</c:v>
                </c:pt>
                <c:pt idx="1">
                  <c:v>2015</c:v>
                </c:pt>
                <c:pt idx="2">
                  <c:v>2016</c:v>
                </c:pt>
                <c:pt idx="3">
                  <c:v>2017</c:v>
                </c:pt>
                <c:pt idx="4">
                  <c:v>2018</c:v>
                </c:pt>
              </c:numCache>
            </c:numRef>
          </c:cat>
          <c:val>
            <c:numRef>
              <c:f>'[HETV Production with 2019Q1 2019-05-22.xlsx]investment'!$B$2:$B$6</c:f>
              <c:numCache>
                <c:formatCode>General</c:formatCode>
                <c:ptCount val="5"/>
                <c:pt idx="0">
                  <c:v>798.04</c:v>
                </c:pt>
                <c:pt idx="1">
                  <c:v>1012.94</c:v>
                </c:pt>
                <c:pt idx="2">
                  <c:v>1455.5</c:v>
                </c:pt>
                <c:pt idx="3">
                  <c:v>1620.8</c:v>
                </c:pt>
                <c:pt idx="4">
                  <c:v>1712.55</c:v>
                </c:pt>
              </c:numCache>
            </c:numRef>
          </c:val>
          <c:extLst xmlns:c16r2="http://schemas.microsoft.com/office/drawing/2015/06/chart">
            <c:ext xmlns:c16="http://schemas.microsoft.com/office/drawing/2014/chart" uri="{C3380CC4-5D6E-409C-BE32-E72D297353CC}">
              <c16:uniqueId val="{00000000-1B04-0147-9719-980671EA9963}"/>
            </c:ext>
          </c:extLst>
        </c:ser>
        <c:dLbls>
          <c:showLegendKey val="0"/>
          <c:showVal val="0"/>
          <c:showCatName val="0"/>
          <c:showSerName val="0"/>
          <c:showPercent val="0"/>
          <c:showBubbleSize val="0"/>
        </c:dLbls>
        <c:gapWidth val="219"/>
        <c:overlap val="-27"/>
        <c:axId val="108898560"/>
        <c:axId val="108904448"/>
      </c:barChart>
      <c:catAx>
        <c:axId val="108898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08904448"/>
        <c:crosses val="autoZero"/>
        <c:auto val="1"/>
        <c:lblAlgn val="ctr"/>
        <c:lblOffset val="100"/>
        <c:noMultiLvlLbl val="0"/>
      </c:catAx>
      <c:valAx>
        <c:axId val="1089044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08898560"/>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2400" dirty="0">
                <a:solidFill>
                  <a:schemeClr val="tx1"/>
                </a:solidFill>
              </a:rPr>
              <a:t>Most active p</a:t>
            </a:r>
            <a:r>
              <a:rPr lang="en-GB" sz="2400" baseline="0" dirty="0">
                <a:solidFill>
                  <a:schemeClr val="tx1"/>
                </a:solidFill>
              </a:rPr>
              <a:t>artners for PSBs (2014-2019)</a:t>
            </a:r>
            <a:endParaRPr lang="en-GB" sz="2400" dirty="0">
              <a:solidFill>
                <a:schemeClr val="tx1"/>
              </a:solidFill>
            </a:endParaRPr>
          </a:p>
        </c:rich>
      </c:tx>
      <c:layout/>
      <c:overlay val="0"/>
      <c:spPr>
        <a:noFill/>
        <a:ln>
          <a:noFill/>
        </a:ln>
        <a:effectLst/>
      </c:spPr>
    </c:title>
    <c:autoTitleDeleted val="0"/>
    <c:plotArea>
      <c:layout/>
      <c:barChart>
        <c:barDir val="col"/>
        <c:grouping val="clustered"/>
        <c:varyColors val="0"/>
        <c:ser>
          <c:idx val="0"/>
          <c:order val="0"/>
          <c:spPr>
            <a:solidFill>
              <a:schemeClr val="accent1"/>
            </a:solidFill>
            <a:ln>
              <a:noFill/>
            </a:ln>
            <a:effectLst/>
          </c:spPr>
          <c:invertIfNegative val="0"/>
          <c:cat>
            <c:strRef>
              <c:f>'[HETV Production with 2019Q1 2019-05-22.xlsx]PSB'!$A$40:$A$71</c:f>
              <c:strCache>
                <c:ptCount val="32"/>
                <c:pt idx="0">
                  <c:v>A&amp;E Network</c:v>
                </c:pt>
                <c:pt idx="1">
                  <c:v>Acorn</c:v>
                </c:pt>
                <c:pt idx="2">
                  <c:v>Amazon</c:v>
                </c:pt>
                <c:pt idx="3">
                  <c:v>AMC</c:v>
                </c:pt>
                <c:pt idx="4">
                  <c:v>Anonymous Content</c:v>
                </c:pt>
                <c:pt idx="5">
                  <c:v>Britbox</c:v>
                </c:pt>
                <c:pt idx="6">
                  <c:v>Canal+</c:v>
                </c:pt>
                <c:pt idx="7">
                  <c:v>eOne</c:v>
                </c:pt>
                <c:pt idx="8">
                  <c:v>Epix</c:v>
                </c:pt>
                <c:pt idx="9">
                  <c:v>France TV</c:v>
                </c:pt>
                <c:pt idx="10">
                  <c:v>Fox</c:v>
                </c:pt>
                <c:pt idx="11">
                  <c:v>FX</c:v>
                </c:pt>
                <c:pt idx="12">
                  <c:v>HBO</c:v>
                </c:pt>
                <c:pt idx="13">
                  <c:v>Hulu</c:v>
                </c:pt>
                <c:pt idx="14">
                  <c:v>IFC</c:v>
                </c:pt>
                <c:pt idx="15">
                  <c:v>Keshet</c:v>
                </c:pt>
                <c:pt idx="16">
                  <c:v>Logo TV</c:v>
                </c:pt>
                <c:pt idx="17">
                  <c:v>Lifetime Network</c:v>
                </c:pt>
                <c:pt idx="18">
                  <c:v>National Geographic</c:v>
                </c:pt>
                <c:pt idx="19">
                  <c:v>NBCU</c:v>
                </c:pt>
                <c:pt idx="20">
                  <c:v>Netflix</c:v>
                </c:pt>
                <c:pt idx="21">
                  <c:v>Participant Media</c:v>
                </c:pt>
                <c:pt idx="22">
                  <c:v>PBS</c:v>
                </c:pt>
                <c:pt idx="23">
                  <c:v>POP TV</c:v>
                </c:pt>
                <c:pt idx="24">
                  <c:v>RTE</c:v>
                </c:pt>
                <c:pt idx="25">
                  <c:v>Showtime</c:v>
                </c:pt>
                <c:pt idx="26">
                  <c:v>Starz</c:v>
                </c:pt>
                <c:pt idx="27">
                  <c:v>Sundance TV</c:v>
                </c:pt>
                <c:pt idx="28">
                  <c:v>The Weinstein Company</c:v>
                </c:pt>
                <c:pt idx="29">
                  <c:v>TVNZ</c:v>
                </c:pt>
                <c:pt idx="30">
                  <c:v>TVP Poland</c:v>
                </c:pt>
                <c:pt idx="31">
                  <c:v>ZDF</c:v>
                </c:pt>
              </c:strCache>
            </c:strRef>
          </c:cat>
          <c:val>
            <c:numRef>
              <c:f>'[HETV Production with 2019Q1 2019-05-22.xlsx]PSB'!$B$40:$B$71</c:f>
              <c:numCache>
                <c:formatCode>General</c:formatCode>
                <c:ptCount val="32"/>
                <c:pt idx="0">
                  <c:v>2</c:v>
                </c:pt>
                <c:pt idx="1">
                  <c:v>3</c:v>
                </c:pt>
                <c:pt idx="2">
                  <c:v>9</c:v>
                </c:pt>
                <c:pt idx="3">
                  <c:v>6</c:v>
                </c:pt>
                <c:pt idx="4">
                  <c:v>1</c:v>
                </c:pt>
                <c:pt idx="5">
                  <c:v>3</c:v>
                </c:pt>
                <c:pt idx="6">
                  <c:v>3</c:v>
                </c:pt>
                <c:pt idx="7">
                  <c:v>1</c:v>
                </c:pt>
                <c:pt idx="8">
                  <c:v>1</c:v>
                </c:pt>
                <c:pt idx="9">
                  <c:v>5</c:v>
                </c:pt>
                <c:pt idx="10">
                  <c:v>1</c:v>
                </c:pt>
                <c:pt idx="11">
                  <c:v>3</c:v>
                </c:pt>
                <c:pt idx="12">
                  <c:v>5</c:v>
                </c:pt>
                <c:pt idx="13">
                  <c:v>8</c:v>
                </c:pt>
                <c:pt idx="14">
                  <c:v>1</c:v>
                </c:pt>
                <c:pt idx="15">
                  <c:v>4</c:v>
                </c:pt>
                <c:pt idx="16">
                  <c:v>1</c:v>
                </c:pt>
                <c:pt idx="17">
                  <c:v>1</c:v>
                </c:pt>
                <c:pt idx="18">
                  <c:v>1</c:v>
                </c:pt>
                <c:pt idx="19">
                  <c:v>2</c:v>
                </c:pt>
                <c:pt idx="20">
                  <c:v>14</c:v>
                </c:pt>
                <c:pt idx="21">
                  <c:v>1</c:v>
                </c:pt>
                <c:pt idx="22">
                  <c:v>15</c:v>
                </c:pt>
                <c:pt idx="23">
                  <c:v>1</c:v>
                </c:pt>
                <c:pt idx="24">
                  <c:v>2</c:v>
                </c:pt>
                <c:pt idx="25">
                  <c:v>1</c:v>
                </c:pt>
                <c:pt idx="26">
                  <c:v>5</c:v>
                </c:pt>
                <c:pt idx="27">
                  <c:v>5</c:v>
                </c:pt>
                <c:pt idx="28">
                  <c:v>2</c:v>
                </c:pt>
                <c:pt idx="29">
                  <c:v>1</c:v>
                </c:pt>
                <c:pt idx="30">
                  <c:v>1</c:v>
                </c:pt>
                <c:pt idx="31">
                  <c:v>1</c:v>
                </c:pt>
              </c:numCache>
            </c:numRef>
          </c:val>
          <c:extLst xmlns:c16r2="http://schemas.microsoft.com/office/drawing/2015/06/chart">
            <c:ext xmlns:c16="http://schemas.microsoft.com/office/drawing/2014/chart" uri="{C3380CC4-5D6E-409C-BE32-E72D297353CC}">
              <c16:uniqueId val="{00000000-3F36-DE4B-8F32-8D9BD2942B17}"/>
            </c:ext>
          </c:extLst>
        </c:ser>
        <c:dLbls>
          <c:showLegendKey val="0"/>
          <c:showVal val="0"/>
          <c:showCatName val="0"/>
          <c:showSerName val="0"/>
          <c:showPercent val="0"/>
          <c:showBubbleSize val="0"/>
        </c:dLbls>
        <c:gapWidth val="219"/>
        <c:overlap val="-27"/>
        <c:axId val="117111424"/>
        <c:axId val="117113216"/>
      </c:barChart>
      <c:catAx>
        <c:axId val="117111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17113216"/>
        <c:crosses val="autoZero"/>
        <c:auto val="1"/>
        <c:lblAlgn val="ctr"/>
        <c:lblOffset val="100"/>
        <c:noMultiLvlLbl val="0"/>
      </c:catAx>
      <c:valAx>
        <c:axId val="1171132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17111424"/>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2400" dirty="0">
                <a:solidFill>
                  <a:schemeClr val="tx1"/>
                </a:solidFill>
              </a:rPr>
              <a:t>Most active PSB partners by year of production</a:t>
            </a:r>
          </a:p>
        </c:rich>
      </c:tx>
      <c:layout/>
      <c:overlay val="0"/>
      <c:spPr>
        <a:noFill/>
        <a:ln>
          <a:noFill/>
        </a:ln>
        <a:effectLst/>
      </c:spPr>
    </c:title>
    <c:autoTitleDeleted val="0"/>
    <c:plotArea>
      <c:layout/>
      <c:barChart>
        <c:barDir val="col"/>
        <c:grouping val="clustered"/>
        <c:varyColors val="0"/>
        <c:ser>
          <c:idx val="0"/>
          <c:order val="0"/>
          <c:tx>
            <c:strRef>
              <c:f>'[HETV Production with 2019Q1 2019-05-22.xlsx]PSB'!$B$75</c:f>
              <c:strCache>
                <c:ptCount val="1"/>
                <c:pt idx="0">
                  <c:v>2014</c:v>
                </c:pt>
              </c:strCache>
            </c:strRef>
          </c:tx>
          <c:spPr>
            <a:solidFill>
              <a:schemeClr val="accent1"/>
            </a:solidFill>
            <a:ln>
              <a:noFill/>
            </a:ln>
            <a:effectLst/>
          </c:spPr>
          <c:invertIfNegative val="0"/>
          <c:cat>
            <c:strRef>
              <c:f>'[HETV Production with 2019Q1 2019-05-22.xlsx]PSB'!$A$76:$A$85</c:f>
              <c:strCache>
                <c:ptCount val="10"/>
                <c:pt idx="0">
                  <c:v>Amazon</c:v>
                </c:pt>
                <c:pt idx="1">
                  <c:v>AMC</c:v>
                </c:pt>
                <c:pt idx="2">
                  <c:v>France TV</c:v>
                </c:pt>
                <c:pt idx="3">
                  <c:v>HBO</c:v>
                </c:pt>
                <c:pt idx="4">
                  <c:v>Hulu</c:v>
                </c:pt>
                <c:pt idx="5">
                  <c:v>Netflix</c:v>
                </c:pt>
                <c:pt idx="6">
                  <c:v>PBS</c:v>
                </c:pt>
                <c:pt idx="7">
                  <c:v>Starz</c:v>
                </c:pt>
                <c:pt idx="8">
                  <c:v>Sundance TV</c:v>
                </c:pt>
                <c:pt idx="9">
                  <c:v>Others</c:v>
                </c:pt>
              </c:strCache>
            </c:strRef>
          </c:cat>
          <c:val>
            <c:numRef>
              <c:f>'[HETV Production with 2019Q1 2019-05-22.xlsx]PSB'!$B$76:$B$85</c:f>
              <c:numCache>
                <c:formatCode>General</c:formatCode>
                <c:ptCount val="10"/>
                <c:pt idx="1">
                  <c:v>1</c:v>
                </c:pt>
                <c:pt idx="3">
                  <c:v>1</c:v>
                </c:pt>
                <c:pt idx="5">
                  <c:v>1</c:v>
                </c:pt>
                <c:pt idx="6">
                  <c:v>1</c:v>
                </c:pt>
                <c:pt idx="7">
                  <c:v>1</c:v>
                </c:pt>
                <c:pt idx="8">
                  <c:v>2</c:v>
                </c:pt>
                <c:pt idx="9">
                  <c:v>6</c:v>
                </c:pt>
              </c:numCache>
            </c:numRef>
          </c:val>
          <c:extLst xmlns:c16r2="http://schemas.microsoft.com/office/drawing/2015/06/chart">
            <c:ext xmlns:c16="http://schemas.microsoft.com/office/drawing/2014/chart" uri="{C3380CC4-5D6E-409C-BE32-E72D297353CC}">
              <c16:uniqueId val="{00000000-AFD7-9740-B70C-26BF110DCD2F}"/>
            </c:ext>
          </c:extLst>
        </c:ser>
        <c:ser>
          <c:idx val="1"/>
          <c:order val="1"/>
          <c:tx>
            <c:strRef>
              <c:f>'[HETV Production with 2019Q1 2019-05-22.xlsx]PSB'!$C$75</c:f>
              <c:strCache>
                <c:ptCount val="1"/>
                <c:pt idx="0">
                  <c:v>2015</c:v>
                </c:pt>
              </c:strCache>
            </c:strRef>
          </c:tx>
          <c:spPr>
            <a:solidFill>
              <a:schemeClr val="accent2"/>
            </a:solidFill>
            <a:ln>
              <a:noFill/>
            </a:ln>
            <a:effectLst/>
          </c:spPr>
          <c:invertIfNegative val="0"/>
          <c:cat>
            <c:strRef>
              <c:f>'[HETV Production with 2019Q1 2019-05-22.xlsx]PSB'!$A$76:$A$85</c:f>
              <c:strCache>
                <c:ptCount val="10"/>
                <c:pt idx="0">
                  <c:v>Amazon</c:v>
                </c:pt>
                <c:pt idx="1">
                  <c:v>AMC</c:v>
                </c:pt>
                <c:pt idx="2">
                  <c:v>France TV</c:v>
                </c:pt>
                <c:pt idx="3">
                  <c:v>HBO</c:v>
                </c:pt>
                <c:pt idx="4">
                  <c:v>Hulu</c:v>
                </c:pt>
                <c:pt idx="5">
                  <c:v>Netflix</c:v>
                </c:pt>
                <c:pt idx="6">
                  <c:v>PBS</c:v>
                </c:pt>
                <c:pt idx="7">
                  <c:v>Starz</c:v>
                </c:pt>
                <c:pt idx="8">
                  <c:v>Sundance TV</c:v>
                </c:pt>
                <c:pt idx="9">
                  <c:v>Others</c:v>
                </c:pt>
              </c:strCache>
            </c:strRef>
          </c:cat>
          <c:val>
            <c:numRef>
              <c:f>'[HETV Production with 2019Q1 2019-05-22.xlsx]PSB'!$C$76:$C$85</c:f>
              <c:numCache>
                <c:formatCode>General</c:formatCode>
                <c:ptCount val="10"/>
                <c:pt idx="1">
                  <c:v>1</c:v>
                </c:pt>
                <c:pt idx="2">
                  <c:v>1</c:v>
                </c:pt>
                <c:pt idx="5">
                  <c:v>1</c:v>
                </c:pt>
                <c:pt idx="6">
                  <c:v>2</c:v>
                </c:pt>
                <c:pt idx="7">
                  <c:v>1</c:v>
                </c:pt>
                <c:pt idx="9">
                  <c:v>6</c:v>
                </c:pt>
              </c:numCache>
            </c:numRef>
          </c:val>
          <c:extLst xmlns:c16r2="http://schemas.microsoft.com/office/drawing/2015/06/chart">
            <c:ext xmlns:c16="http://schemas.microsoft.com/office/drawing/2014/chart" uri="{C3380CC4-5D6E-409C-BE32-E72D297353CC}">
              <c16:uniqueId val="{00000001-AFD7-9740-B70C-26BF110DCD2F}"/>
            </c:ext>
          </c:extLst>
        </c:ser>
        <c:ser>
          <c:idx val="2"/>
          <c:order val="2"/>
          <c:tx>
            <c:strRef>
              <c:f>'[HETV Production with 2019Q1 2019-05-22.xlsx]PSB'!$D$75</c:f>
              <c:strCache>
                <c:ptCount val="1"/>
                <c:pt idx="0">
                  <c:v>2016</c:v>
                </c:pt>
              </c:strCache>
            </c:strRef>
          </c:tx>
          <c:spPr>
            <a:solidFill>
              <a:schemeClr val="accent3"/>
            </a:solidFill>
            <a:ln>
              <a:noFill/>
            </a:ln>
            <a:effectLst/>
          </c:spPr>
          <c:invertIfNegative val="0"/>
          <c:cat>
            <c:strRef>
              <c:f>'[HETV Production with 2019Q1 2019-05-22.xlsx]PSB'!$A$76:$A$85</c:f>
              <c:strCache>
                <c:ptCount val="10"/>
                <c:pt idx="0">
                  <c:v>Amazon</c:v>
                </c:pt>
                <c:pt idx="1">
                  <c:v>AMC</c:v>
                </c:pt>
                <c:pt idx="2">
                  <c:v>France TV</c:v>
                </c:pt>
                <c:pt idx="3">
                  <c:v>HBO</c:v>
                </c:pt>
                <c:pt idx="4">
                  <c:v>Hulu</c:v>
                </c:pt>
                <c:pt idx="5">
                  <c:v>Netflix</c:v>
                </c:pt>
                <c:pt idx="6">
                  <c:v>PBS</c:v>
                </c:pt>
                <c:pt idx="7">
                  <c:v>Starz</c:v>
                </c:pt>
                <c:pt idx="8">
                  <c:v>Sundance TV</c:v>
                </c:pt>
                <c:pt idx="9">
                  <c:v>Others</c:v>
                </c:pt>
              </c:strCache>
            </c:strRef>
          </c:cat>
          <c:val>
            <c:numRef>
              <c:f>'[HETV Production with 2019Q1 2019-05-22.xlsx]PSB'!$D$76:$D$85</c:f>
              <c:numCache>
                <c:formatCode>General</c:formatCode>
                <c:ptCount val="10"/>
                <c:pt idx="0">
                  <c:v>1</c:v>
                </c:pt>
                <c:pt idx="1">
                  <c:v>3</c:v>
                </c:pt>
                <c:pt idx="2">
                  <c:v>1</c:v>
                </c:pt>
                <c:pt idx="4">
                  <c:v>1</c:v>
                </c:pt>
                <c:pt idx="5">
                  <c:v>1</c:v>
                </c:pt>
                <c:pt idx="6">
                  <c:v>1</c:v>
                </c:pt>
                <c:pt idx="7">
                  <c:v>2</c:v>
                </c:pt>
                <c:pt idx="9">
                  <c:v>5</c:v>
                </c:pt>
              </c:numCache>
            </c:numRef>
          </c:val>
          <c:extLst xmlns:c16r2="http://schemas.microsoft.com/office/drawing/2015/06/chart">
            <c:ext xmlns:c16="http://schemas.microsoft.com/office/drawing/2014/chart" uri="{C3380CC4-5D6E-409C-BE32-E72D297353CC}">
              <c16:uniqueId val="{00000002-AFD7-9740-B70C-26BF110DCD2F}"/>
            </c:ext>
          </c:extLst>
        </c:ser>
        <c:ser>
          <c:idx val="3"/>
          <c:order val="3"/>
          <c:tx>
            <c:strRef>
              <c:f>'[HETV Production with 2019Q1 2019-05-22.xlsx]PSB'!$E$75</c:f>
              <c:strCache>
                <c:ptCount val="1"/>
                <c:pt idx="0">
                  <c:v>2017</c:v>
                </c:pt>
              </c:strCache>
            </c:strRef>
          </c:tx>
          <c:spPr>
            <a:solidFill>
              <a:schemeClr val="accent4"/>
            </a:solidFill>
            <a:ln>
              <a:noFill/>
            </a:ln>
            <a:effectLst/>
          </c:spPr>
          <c:invertIfNegative val="0"/>
          <c:cat>
            <c:strRef>
              <c:f>'[HETV Production with 2019Q1 2019-05-22.xlsx]PSB'!$A$76:$A$85</c:f>
              <c:strCache>
                <c:ptCount val="10"/>
                <c:pt idx="0">
                  <c:v>Amazon</c:v>
                </c:pt>
                <c:pt idx="1">
                  <c:v>AMC</c:v>
                </c:pt>
                <c:pt idx="2">
                  <c:v>France TV</c:v>
                </c:pt>
                <c:pt idx="3">
                  <c:v>HBO</c:v>
                </c:pt>
                <c:pt idx="4">
                  <c:v>Hulu</c:v>
                </c:pt>
                <c:pt idx="5">
                  <c:v>Netflix</c:v>
                </c:pt>
                <c:pt idx="6">
                  <c:v>PBS</c:v>
                </c:pt>
                <c:pt idx="7">
                  <c:v>Starz</c:v>
                </c:pt>
                <c:pt idx="8">
                  <c:v>Sundance TV</c:v>
                </c:pt>
                <c:pt idx="9">
                  <c:v>Others</c:v>
                </c:pt>
              </c:strCache>
            </c:strRef>
          </c:cat>
          <c:val>
            <c:numRef>
              <c:f>'[HETV Production with 2019Q1 2019-05-22.xlsx]PSB'!$E$76:$E$85</c:f>
              <c:numCache>
                <c:formatCode>General</c:formatCode>
                <c:ptCount val="10"/>
                <c:pt idx="0">
                  <c:v>4</c:v>
                </c:pt>
                <c:pt idx="1">
                  <c:v>1</c:v>
                </c:pt>
                <c:pt idx="2">
                  <c:v>1</c:v>
                </c:pt>
                <c:pt idx="4">
                  <c:v>2</c:v>
                </c:pt>
                <c:pt idx="5">
                  <c:v>6</c:v>
                </c:pt>
                <c:pt idx="6">
                  <c:v>5</c:v>
                </c:pt>
                <c:pt idx="8">
                  <c:v>1</c:v>
                </c:pt>
                <c:pt idx="9">
                  <c:v>7</c:v>
                </c:pt>
              </c:numCache>
            </c:numRef>
          </c:val>
          <c:extLst xmlns:c16r2="http://schemas.microsoft.com/office/drawing/2015/06/chart">
            <c:ext xmlns:c16="http://schemas.microsoft.com/office/drawing/2014/chart" uri="{C3380CC4-5D6E-409C-BE32-E72D297353CC}">
              <c16:uniqueId val="{00000003-AFD7-9740-B70C-26BF110DCD2F}"/>
            </c:ext>
          </c:extLst>
        </c:ser>
        <c:ser>
          <c:idx val="4"/>
          <c:order val="4"/>
          <c:tx>
            <c:strRef>
              <c:f>'[HETV Production with 2019Q1 2019-05-22.xlsx]PSB'!$F$75</c:f>
              <c:strCache>
                <c:ptCount val="1"/>
                <c:pt idx="0">
                  <c:v>2018</c:v>
                </c:pt>
              </c:strCache>
            </c:strRef>
          </c:tx>
          <c:spPr>
            <a:solidFill>
              <a:schemeClr val="accent5"/>
            </a:solidFill>
            <a:ln>
              <a:noFill/>
            </a:ln>
            <a:effectLst/>
          </c:spPr>
          <c:invertIfNegative val="0"/>
          <c:cat>
            <c:strRef>
              <c:f>'[HETV Production with 2019Q1 2019-05-22.xlsx]PSB'!$A$76:$A$85</c:f>
              <c:strCache>
                <c:ptCount val="10"/>
                <c:pt idx="0">
                  <c:v>Amazon</c:v>
                </c:pt>
                <c:pt idx="1">
                  <c:v>AMC</c:v>
                </c:pt>
                <c:pt idx="2">
                  <c:v>France TV</c:v>
                </c:pt>
                <c:pt idx="3">
                  <c:v>HBO</c:v>
                </c:pt>
                <c:pt idx="4">
                  <c:v>Hulu</c:v>
                </c:pt>
                <c:pt idx="5">
                  <c:v>Netflix</c:v>
                </c:pt>
                <c:pt idx="6">
                  <c:v>PBS</c:v>
                </c:pt>
                <c:pt idx="7">
                  <c:v>Starz</c:v>
                </c:pt>
                <c:pt idx="8">
                  <c:v>Sundance TV</c:v>
                </c:pt>
                <c:pt idx="9">
                  <c:v>Others</c:v>
                </c:pt>
              </c:strCache>
            </c:strRef>
          </c:cat>
          <c:val>
            <c:numRef>
              <c:f>'[HETV Production with 2019Q1 2019-05-22.xlsx]PSB'!$F$76:$F$85</c:f>
              <c:numCache>
                <c:formatCode>General</c:formatCode>
                <c:ptCount val="10"/>
                <c:pt idx="0">
                  <c:v>4</c:v>
                </c:pt>
                <c:pt idx="2">
                  <c:v>1</c:v>
                </c:pt>
                <c:pt idx="3">
                  <c:v>3</c:v>
                </c:pt>
                <c:pt idx="4">
                  <c:v>1</c:v>
                </c:pt>
                <c:pt idx="5">
                  <c:v>1</c:v>
                </c:pt>
                <c:pt idx="6">
                  <c:v>5</c:v>
                </c:pt>
                <c:pt idx="7">
                  <c:v>1</c:v>
                </c:pt>
                <c:pt idx="9">
                  <c:v>8</c:v>
                </c:pt>
              </c:numCache>
            </c:numRef>
          </c:val>
          <c:extLst xmlns:c16r2="http://schemas.microsoft.com/office/drawing/2015/06/chart">
            <c:ext xmlns:c16="http://schemas.microsoft.com/office/drawing/2014/chart" uri="{C3380CC4-5D6E-409C-BE32-E72D297353CC}">
              <c16:uniqueId val="{00000004-AFD7-9740-B70C-26BF110DCD2F}"/>
            </c:ext>
          </c:extLst>
        </c:ser>
        <c:ser>
          <c:idx val="5"/>
          <c:order val="5"/>
          <c:tx>
            <c:strRef>
              <c:f>'[HETV Production with 2019Q1 2019-05-22.xlsx]PSB'!$G$75</c:f>
              <c:strCache>
                <c:ptCount val="1"/>
                <c:pt idx="0">
                  <c:v>2019</c:v>
                </c:pt>
              </c:strCache>
            </c:strRef>
          </c:tx>
          <c:spPr>
            <a:solidFill>
              <a:schemeClr val="accent6"/>
            </a:solidFill>
            <a:ln>
              <a:noFill/>
            </a:ln>
            <a:effectLst/>
          </c:spPr>
          <c:invertIfNegative val="0"/>
          <c:cat>
            <c:strRef>
              <c:f>'[HETV Production with 2019Q1 2019-05-22.xlsx]PSB'!$A$76:$A$85</c:f>
              <c:strCache>
                <c:ptCount val="10"/>
                <c:pt idx="0">
                  <c:v>Amazon</c:v>
                </c:pt>
                <c:pt idx="1">
                  <c:v>AMC</c:v>
                </c:pt>
                <c:pt idx="2">
                  <c:v>France TV</c:v>
                </c:pt>
                <c:pt idx="3">
                  <c:v>HBO</c:v>
                </c:pt>
                <c:pt idx="4">
                  <c:v>Hulu</c:v>
                </c:pt>
                <c:pt idx="5">
                  <c:v>Netflix</c:v>
                </c:pt>
                <c:pt idx="6">
                  <c:v>PBS</c:v>
                </c:pt>
                <c:pt idx="7">
                  <c:v>Starz</c:v>
                </c:pt>
                <c:pt idx="8">
                  <c:v>Sundance TV</c:v>
                </c:pt>
                <c:pt idx="9">
                  <c:v>Others</c:v>
                </c:pt>
              </c:strCache>
            </c:strRef>
          </c:cat>
          <c:val>
            <c:numRef>
              <c:f>'[HETV Production with 2019Q1 2019-05-22.xlsx]PSB'!$G$76:$G$85</c:f>
              <c:numCache>
                <c:formatCode>General</c:formatCode>
                <c:ptCount val="10"/>
                <c:pt idx="2">
                  <c:v>1</c:v>
                </c:pt>
                <c:pt idx="3">
                  <c:v>1</c:v>
                </c:pt>
                <c:pt idx="4">
                  <c:v>4</c:v>
                </c:pt>
                <c:pt idx="5">
                  <c:v>4</c:v>
                </c:pt>
                <c:pt idx="6">
                  <c:v>1</c:v>
                </c:pt>
                <c:pt idx="8">
                  <c:v>2</c:v>
                </c:pt>
                <c:pt idx="9">
                  <c:v>6</c:v>
                </c:pt>
              </c:numCache>
            </c:numRef>
          </c:val>
          <c:extLst xmlns:c16r2="http://schemas.microsoft.com/office/drawing/2015/06/chart">
            <c:ext xmlns:c16="http://schemas.microsoft.com/office/drawing/2014/chart" uri="{C3380CC4-5D6E-409C-BE32-E72D297353CC}">
              <c16:uniqueId val="{00000005-AFD7-9740-B70C-26BF110DCD2F}"/>
            </c:ext>
          </c:extLst>
        </c:ser>
        <c:dLbls>
          <c:showLegendKey val="0"/>
          <c:showVal val="0"/>
          <c:showCatName val="0"/>
          <c:showSerName val="0"/>
          <c:showPercent val="0"/>
          <c:showBubbleSize val="0"/>
        </c:dLbls>
        <c:gapWidth val="219"/>
        <c:overlap val="-27"/>
        <c:axId val="117157888"/>
        <c:axId val="117159424"/>
      </c:barChart>
      <c:catAx>
        <c:axId val="117157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17159424"/>
        <c:crosses val="autoZero"/>
        <c:auto val="1"/>
        <c:lblAlgn val="ctr"/>
        <c:lblOffset val="100"/>
        <c:noMultiLvlLbl val="0"/>
      </c:catAx>
      <c:valAx>
        <c:axId val="1171594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171578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2400" b="0" i="0" baseline="0" dirty="0">
                <a:solidFill>
                  <a:schemeClr val="tx1"/>
                </a:solidFill>
                <a:effectLst/>
              </a:rPr>
              <a:t>Number of shows (per year of production)</a:t>
            </a:r>
            <a:endParaRPr lang="en-GB" sz="2400" dirty="0">
              <a:solidFill>
                <a:schemeClr val="tx1"/>
              </a:solidFill>
              <a:effectLst/>
            </a:endParaRPr>
          </a:p>
        </c:rich>
      </c:tx>
      <c:layout/>
      <c:overlay val="0"/>
      <c:spPr>
        <a:noFill/>
        <a:ln>
          <a:noFill/>
        </a:ln>
        <a:effectLst/>
      </c:spPr>
    </c:title>
    <c:autoTitleDeleted val="0"/>
    <c:plotArea>
      <c:layout/>
      <c:barChart>
        <c:barDir val="col"/>
        <c:grouping val="clustered"/>
        <c:varyColors val="0"/>
        <c:ser>
          <c:idx val="0"/>
          <c:order val="0"/>
          <c:tx>
            <c:strRef>
              <c:f>'[HETV Production with 2019Q1 2019-05-22.xlsx]investment'!$B$94</c:f>
              <c:strCache>
                <c:ptCount val="1"/>
                <c:pt idx="0">
                  <c:v>Overall</c:v>
                </c:pt>
              </c:strCache>
            </c:strRef>
          </c:tx>
          <c:spPr>
            <a:solidFill>
              <a:schemeClr val="accent1"/>
            </a:solidFill>
            <a:ln>
              <a:noFill/>
            </a:ln>
            <a:effectLst/>
          </c:spPr>
          <c:invertIfNegative val="0"/>
          <c:cat>
            <c:numRef>
              <c:f>'[HETV Production with 2019Q1 2019-05-22.xlsx]investment'!$A$95:$A$99</c:f>
              <c:numCache>
                <c:formatCode>General</c:formatCode>
                <c:ptCount val="5"/>
                <c:pt idx="0">
                  <c:v>2014</c:v>
                </c:pt>
                <c:pt idx="1">
                  <c:v>2015</c:v>
                </c:pt>
                <c:pt idx="2">
                  <c:v>2016</c:v>
                </c:pt>
                <c:pt idx="3">
                  <c:v>2017</c:v>
                </c:pt>
                <c:pt idx="4">
                  <c:v>2018</c:v>
                </c:pt>
              </c:numCache>
            </c:numRef>
          </c:cat>
          <c:val>
            <c:numRef>
              <c:f>'[HETV Production with 2019Q1 2019-05-22.xlsx]investment'!$B$95:$B$99</c:f>
              <c:numCache>
                <c:formatCode>General</c:formatCode>
                <c:ptCount val="5"/>
                <c:pt idx="0">
                  <c:v>95</c:v>
                </c:pt>
                <c:pt idx="1">
                  <c:v>97</c:v>
                </c:pt>
                <c:pt idx="2">
                  <c:v>112</c:v>
                </c:pt>
                <c:pt idx="3">
                  <c:v>109</c:v>
                </c:pt>
                <c:pt idx="4">
                  <c:v>119</c:v>
                </c:pt>
              </c:numCache>
            </c:numRef>
          </c:val>
          <c:extLst xmlns:c16r2="http://schemas.microsoft.com/office/drawing/2015/06/chart">
            <c:ext xmlns:c16="http://schemas.microsoft.com/office/drawing/2014/chart" uri="{C3380CC4-5D6E-409C-BE32-E72D297353CC}">
              <c16:uniqueId val="{00000000-491B-734A-8170-CDEFDF45D3B8}"/>
            </c:ext>
          </c:extLst>
        </c:ser>
        <c:ser>
          <c:idx val="1"/>
          <c:order val="1"/>
          <c:tx>
            <c:strRef>
              <c:f>'[HETV Production with 2019Q1 2019-05-22.xlsx]investment'!$C$94</c:f>
              <c:strCache>
                <c:ptCount val="1"/>
                <c:pt idx="0">
                  <c:v>Domestic</c:v>
                </c:pt>
              </c:strCache>
            </c:strRef>
          </c:tx>
          <c:spPr>
            <a:solidFill>
              <a:schemeClr val="accent2"/>
            </a:solidFill>
            <a:ln>
              <a:noFill/>
            </a:ln>
            <a:effectLst/>
          </c:spPr>
          <c:invertIfNegative val="0"/>
          <c:cat>
            <c:numRef>
              <c:f>'[HETV Production with 2019Q1 2019-05-22.xlsx]investment'!$A$95:$A$99</c:f>
              <c:numCache>
                <c:formatCode>General</c:formatCode>
                <c:ptCount val="5"/>
                <c:pt idx="0">
                  <c:v>2014</c:v>
                </c:pt>
                <c:pt idx="1">
                  <c:v>2015</c:v>
                </c:pt>
                <c:pt idx="2">
                  <c:v>2016</c:v>
                </c:pt>
                <c:pt idx="3">
                  <c:v>2017</c:v>
                </c:pt>
                <c:pt idx="4">
                  <c:v>2018</c:v>
                </c:pt>
              </c:numCache>
            </c:numRef>
          </c:cat>
          <c:val>
            <c:numRef>
              <c:f>'[HETV Production with 2019Q1 2019-05-22.xlsx]investment'!$C$95:$C$99</c:f>
              <c:numCache>
                <c:formatCode>General</c:formatCode>
                <c:ptCount val="5"/>
                <c:pt idx="0">
                  <c:v>65</c:v>
                </c:pt>
                <c:pt idx="1">
                  <c:v>69</c:v>
                </c:pt>
                <c:pt idx="2">
                  <c:v>69</c:v>
                </c:pt>
                <c:pt idx="3">
                  <c:v>53</c:v>
                </c:pt>
                <c:pt idx="4">
                  <c:v>55</c:v>
                </c:pt>
              </c:numCache>
            </c:numRef>
          </c:val>
          <c:extLst xmlns:c16r2="http://schemas.microsoft.com/office/drawing/2015/06/chart">
            <c:ext xmlns:c16="http://schemas.microsoft.com/office/drawing/2014/chart" uri="{C3380CC4-5D6E-409C-BE32-E72D297353CC}">
              <c16:uniqueId val="{00000001-491B-734A-8170-CDEFDF45D3B8}"/>
            </c:ext>
          </c:extLst>
        </c:ser>
        <c:ser>
          <c:idx val="2"/>
          <c:order val="2"/>
          <c:tx>
            <c:strRef>
              <c:f>'[HETV Production with 2019Q1 2019-05-22.xlsx]investment'!$D$94</c:f>
              <c:strCache>
                <c:ptCount val="1"/>
                <c:pt idx="0">
                  <c:v>Inward &amp; Co-productions</c:v>
                </c:pt>
              </c:strCache>
            </c:strRef>
          </c:tx>
          <c:spPr>
            <a:solidFill>
              <a:schemeClr val="accent3"/>
            </a:solidFill>
            <a:ln>
              <a:noFill/>
            </a:ln>
            <a:effectLst/>
          </c:spPr>
          <c:invertIfNegative val="0"/>
          <c:cat>
            <c:numRef>
              <c:f>'[HETV Production with 2019Q1 2019-05-22.xlsx]investment'!$A$95:$A$99</c:f>
              <c:numCache>
                <c:formatCode>General</c:formatCode>
                <c:ptCount val="5"/>
                <c:pt idx="0">
                  <c:v>2014</c:v>
                </c:pt>
                <c:pt idx="1">
                  <c:v>2015</c:v>
                </c:pt>
                <c:pt idx="2">
                  <c:v>2016</c:v>
                </c:pt>
                <c:pt idx="3">
                  <c:v>2017</c:v>
                </c:pt>
                <c:pt idx="4">
                  <c:v>2018</c:v>
                </c:pt>
              </c:numCache>
            </c:numRef>
          </c:cat>
          <c:val>
            <c:numRef>
              <c:f>'[HETV Production with 2019Q1 2019-05-22.xlsx]investment'!$D$95:$D$99</c:f>
              <c:numCache>
                <c:formatCode>General</c:formatCode>
                <c:ptCount val="5"/>
                <c:pt idx="0">
                  <c:v>30</c:v>
                </c:pt>
                <c:pt idx="1">
                  <c:v>28</c:v>
                </c:pt>
                <c:pt idx="2">
                  <c:v>43</c:v>
                </c:pt>
                <c:pt idx="3">
                  <c:v>56</c:v>
                </c:pt>
                <c:pt idx="4">
                  <c:v>64</c:v>
                </c:pt>
              </c:numCache>
            </c:numRef>
          </c:val>
          <c:extLst xmlns:c16r2="http://schemas.microsoft.com/office/drawing/2015/06/chart">
            <c:ext xmlns:c16="http://schemas.microsoft.com/office/drawing/2014/chart" uri="{C3380CC4-5D6E-409C-BE32-E72D297353CC}">
              <c16:uniqueId val="{00000002-491B-734A-8170-CDEFDF45D3B8}"/>
            </c:ext>
          </c:extLst>
        </c:ser>
        <c:dLbls>
          <c:showLegendKey val="0"/>
          <c:showVal val="0"/>
          <c:showCatName val="0"/>
          <c:showSerName val="0"/>
          <c:showPercent val="0"/>
          <c:showBubbleSize val="0"/>
        </c:dLbls>
        <c:gapWidth val="219"/>
        <c:overlap val="-27"/>
        <c:axId val="116523008"/>
        <c:axId val="116524544"/>
      </c:barChart>
      <c:catAx>
        <c:axId val="116523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16524544"/>
        <c:crosses val="autoZero"/>
        <c:auto val="1"/>
        <c:lblAlgn val="ctr"/>
        <c:lblOffset val="100"/>
        <c:noMultiLvlLbl val="0"/>
      </c:catAx>
      <c:valAx>
        <c:axId val="1165245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165230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2400" b="0" i="0" baseline="0" dirty="0">
                <a:solidFill>
                  <a:schemeClr val="tx1"/>
                </a:solidFill>
                <a:effectLst/>
              </a:rPr>
              <a:t>Total Hours of HETV Production per Year</a:t>
            </a:r>
            <a:endParaRPr lang="en-GB" sz="2400" dirty="0">
              <a:solidFill>
                <a:schemeClr val="tx1"/>
              </a:solidFill>
              <a:effectLst/>
            </a:endParaRPr>
          </a:p>
        </c:rich>
      </c:tx>
      <c:layout/>
      <c:overlay val="0"/>
      <c:spPr>
        <a:noFill/>
        <a:ln>
          <a:noFill/>
        </a:ln>
        <a:effectLst/>
      </c:spPr>
    </c:title>
    <c:autoTitleDeleted val="0"/>
    <c:plotArea>
      <c:layout/>
      <c:barChart>
        <c:barDir val="col"/>
        <c:grouping val="clustered"/>
        <c:varyColors val="0"/>
        <c:ser>
          <c:idx val="0"/>
          <c:order val="0"/>
          <c:tx>
            <c:strRef>
              <c:f>'[HETV Production with 2019Q1 2019-05-22.xlsx]investment'!$B$112</c:f>
              <c:strCache>
                <c:ptCount val="1"/>
                <c:pt idx="0">
                  <c:v>Overall</c:v>
                </c:pt>
              </c:strCache>
            </c:strRef>
          </c:tx>
          <c:spPr>
            <a:solidFill>
              <a:schemeClr val="accent1"/>
            </a:solidFill>
            <a:ln>
              <a:noFill/>
            </a:ln>
            <a:effectLst/>
          </c:spPr>
          <c:invertIfNegative val="0"/>
          <c:cat>
            <c:numRef>
              <c:f>'[HETV Production with 2019Q1 2019-05-22.xlsx]investment'!$A$113:$A$117</c:f>
              <c:numCache>
                <c:formatCode>General</c:formatCode>
                <c:ptCount val="5"/>
                <c:pt idx="0">
                  <c:v>2014</c:v>
                </c:pt>
                <c:pt idx="1">
                  <c:v>2015</c:v>
                </c:pt>
                <c:pt idx="2">
                  <c:v>2016</c:v>
                </c:pt>
                <c:pt idx="3">
                  <c:v>2017</c:v>
                </c:pt>
                <c:pt idx="4">
                  <c:v>2018</c:v>
                </c:pt>
              </c:numCache>
            </c:numRef>
          </c:cat>
          <c:val>
            <c:numRef>
              <c:f>'[HETV Production with 2019Q1 2019-05-22.xlsx]investment'!$B$113:$B$117</c:f>
              <c:numCache>
                <c:formatCode>0</c:formatCode>
                <c:ptCount val="5"/>
                <c:pt idx="0">
                  <c:v>460.95848450916333</c:v>
                </c:pt>
                <c:pt idx="1">
                  <c:v>548.42649122909597</c:v>
                </c:pt>
                <c:pt idx="2">
                  <c:v>648.26338012498854</c:v>
                </c:pt>
                <c:pt idx="3">
                  <c:v>604.28998164163454</c:v>
                </c:pt>
                <c:pt idx="4">
                  <c:v>731.77397599714698</c:v>
                </c:pt>
              </c:numCache>
            </c:numRef>
          </c:val>
          <c:extLst xmlns:c16r2="http://schemas.microsoft.com/office/drawing/2015/06/chart">
            <c:ext xmlns:c16="http://schemas.microsoft.com/office/drawing/2014/chart" uri="{C3380CC4-5D6E-409C-BE32-E72D297353CC}">
              <c16:uniqueId val="{00000000-70DE-FA4F-BC20-34BFD4EC8E31}"/>
            </c:ext>
          </c:extLst>
        </c:ser>
        <c:ser>
          <c:idx val="1"/>
          <c:order val="1"/>
          <c:tx>
            <c:strRef>
              <c:f>'[HETV Production with 2019Q1 2019-05-22.xlsx]investment'!$C$112</c:f>
              <c:strCache>
                <c:ptCount val="1"/>
                <c:pt idx="0">
                  <c:v>Domestic</c:v>
                </c:pt>
              </c:strCache>
            </c:strRef>
          </c:tx>
          <c:spPr>
            <a:solidFill>
              <a:schemeClr val="accent2"/>
            </a:solidFill>
            <a:ln>
              <a:noFill/>
            </a:ln>
            <a:effectLst/>
          </c:spPr>
          <c:invertIfNegative val="0"/>
          <c:cat>
            <c:numRef>
              <c:f>'[HETV Production with 2019Q1 2019-05-22.xlsx]investment'!$A$113:$A$117</c:f>
              <c:numCache>
                <c:formatCode>General</c:formatCode>
                <c:ptCount val="5"/>
                <c:pt idx="0">
                  <c:v>2014</c:v>
                </c:pt>
                <c:pt idx="1">
                  <c:v>2015</c:v>
                </c:pt>
                <c:pt idx="2">
                  <c:v>2016</c:v>
                </c:pt>
                <c:pt idx="3">
                  <c:v>2017</c:v>
                </c:pt>
                <c:pt idx="4">
                  <c:v>2018</c:v>
                </c:pt>
              </c:numCache>
            </c:numRef>
          </c:cat>
          <c:val>
            <c:numRef>
              <c:f>'[HETV Production with 2019Q1 2019-05-22.xlsx]investment'!$C$113:$C$117</c:f>
              <c:numCache>
                <c:formatCode>0</c:formatCode>
                <c:ptCount val="5"/>
                <c:pt idx="0">
                  <c:v>287.36704173991706</c:v>
                </c:pt>
                <c:pt idx="1">
                  <c:v>352.49462570287903</c:v>
                </c:pt>
                <c:pt idx="2">
                  <c:v>336.77487345905877</c:v>
                </c:pt>
                <c:pt idx="3">
                  <c:v>266.92924663012417</c:v>
                </c:pt>
                <c:pt idx="4">
                  <c:v>302.64912545494212</c:v>
                </c:pt>
              </c:numCache>
            </c:numRef>
          </c:val>
          <c:extLst xmlns:c16r2="http://schemas.microsoft.com/office/drawing/2015/06/chart">
            <c:ext xmlns:c16="http://schemas.microsoft.com/office/drawing/2014/chart" uri="{C3380CC4-5D6E-409C-BE32-E72D297353CC}">
              <c16:uniqueId val="{00000001-70DE-FA4F-BC20-34BFD4EC8E31}"/>
            </c:ext>
          </c:extLst>
        </c:ser>
        <c:ser>
          <c:idx val="2"/>
          <c:order val="2"/>
          <c:tx>
            <c:strRef>
              <c:f>'[HETV Production with 2019Q1 2019-05-22.xlsx]investment'!$D$112</c:f>
              <c:strCache>
                <c:ptCount val="1"/>
                <c:pt idx="0">
                  <c:v>Inward &amp; Co-productions</c:v>
                </c:pt>
              </c:strCache>
            </c:strRef>
          </c:tx>
          <c:spPr>
            <a:solidFill>
              <a:schemeClr val="accent3"/>
            </a:solidFill>
            <a:ln>
              <a:noFill/>
            </a:ln>
            <a:effectLst/>
          </c:spPr>
          <c:invertIfNegative val="0"/>
          <c:cat>
            <c:numRef>
              <c:f>'[HETV Production with 2019Q1 2019-05-22.xlsx]investment'!$A$113:$A$117</c:f>
              <c:numCache>
                <c:formatCode>General</c:formatCode>
                <c:ptCount val="5"/>
                <c:pt idx="0">
                  <c:v>2014</c:v>
                </c:pt>
                <c:pt idx="1">
                  <c:v>2015</c:v>
                </c:pt>
                <c:pt idx="2">
                  <c:v>2016</c:v>
                </c:pt>
                <c:pt idx="3">
                  <c:v>2017</c:v>
                </c:pt>
                <c:pt idx="4">
                  <c:v>2018</c:v>
                </c:pt>
              </c:numCache>
            </c:numRef>
          </c:cat>
          <c:val>
            <c:numRef>
              <c:f>'[HETV Production with 2019Q1 2019-05-22.xlsx]investment'!$D$113:$D$117</c:f>
              <c:numCache>
                <c:formatCode>0</c:formatCode>
                <c:ptCount val="5"/>
                <c:pt idx="0">
                  <c:v>95.048532696460015</c:v>
                </c:pt>
                <c:pt idx="1">
                  <c:v>93.609899556100984</c:v>
                </c:pt>
                <c:pt idx="2">
                  <c:v>211.67793562365566</c:v>
                </c:pt>
                <c:pt idx="3">
                  <c:v>234.1565907909347</c:v>
                </c:pt>
                <c:pt idx="4">
                  <c:v>264.6985009476287</c:v>
                </c:pt>
              </c:numCache>
            </c:numRef>
          </c:val>
          <c:extLst xmlns:c16r2="http://schemas.microsoft.com/office/drawing/2015/06/chart">
            <c:ext xmlns:c16="http://schemas.microsoft.com/office/drawing/2014/chart" uri="{C3380CC4-5D6E-409C-BE32-E72D297353CC}">
              <c16:uniqueId val="{00000002-70DE-FA4F-BC20-34BFD4EC8E31}"/>
            </c:ext>
          </c:extLst>
        </c:ser>
        <c:dLbls>
          <c:showLegendKey val="0"/>
          <c:showVal val="0"/>
          <c:showCatName val="0"/>
          <c:showSerName val="0"/>
          <c:showPercent val="0"/>
          <c:showBubbleSize val="0"/>
        </c:dLbls>
        <c:gapWidth val="219"/>
        <c:overlap val="-27"/>
        <c:axId val="116566272"/>
        <c:axId val="116580352"/>
      </c:barChart>
      <c:catAx>
        <c:axId val="116566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16580352"/>
        <c:crosses val="autoZero"/>
        <c:auto val="1"/>
        <c:lblAlgn val="ctr"/>
        <c:lblOffset val="100"/>
        <c:noMultiLvlLbl val="0"/>
      </c:catAx>
      <c:valAx>
        <c:axId val="1165803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165662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2000" dirty="0">
                <a:solidFill>
                  <a:schemeClr val="tx1"/>
                </a:solidFill>
              </a:rPr>
              <a:t> </a:t>
            </a:r>
          </a:p>
          <a:p>
            <a:pPr>
              <a:defRPr sz="1400" b="0" i="0" u="none" strike="noStrike" kern="1200" spc="0" baseline="0">
                <a:solidFill>
                  <a:schemeClr val="tx1">
                    <a:lumMod val="65000"/>
                    <a:lumOff val="35000"/>
                  </a:schemeClr>
                </a:solidFill>
                <a:latin typeface="+mn-lt"/>
                <a:ea typeface="+mn-ea"/>
                <a:cs typeface="+mn-cs"/>
              </a:defRPr>
            </a:pPr>
            <a:r>
              <a:rPr lang="en-GB" sz="2000" b="0" dirty="0">
                <a:solidFill>
                  <a:schemeClr val="tx1"/>
                </a:solidFill>
              </a:rPr>
              <a:t>Average spend per hour per year of production (£m)</a:t>
            </a:r>
          </a:p>
        </c:rich>
      </c:tx>
      <c:layout/>
      <c:overlay val="0"/>
      <c:spPr>
        <a:noFill/>
        <a:ln>
          <a:noFill/>
        </a:ln>
        <a:effectLst/>
      </c:spPr>
    </c:title>
    <c:autoTitleDeleted val="0"/>
    <c:plotArea>
      <c:layout/>
      <c:barChart>
        <c:barDir val="col"/>
        <c:grouping val="clustered"/>
        <c:varyColors val="0"/>
        <c:ser>
          <c:idx val="0"/>
          <c:order val="0"/>
          <c:tx>
            <c:strRef>
              <c:f>'[HETV Production with 2019Q1 2019-05-22.xlsx]investment'!$B$16</c:f>
              <c:strCache>
                <c:ptCount val="1"/>
                <c:pt idx="0">
                  <c:v>Overall</c:v>
                </c:pt>
              </c:strCache>
            </c:strRef>
          </c:tx>
          <c:spPr>
            <a:solidFill>
              <a:schemeClr val="accent1"/>
            </a:solidFill>
            <a:ln>
              <a:noFill/>
            </a:ln>
            <a:effectLst/>
          </c:spPr>
          <c:invertIfNegative val="0"/>
          <c:cat>
            <c:numRef>
              <c:f>'[HETV Production with 2019Q1 2019-05-22.xlsx]investment'!$A$17:$A$22</c:f>
              <c:numCache>
                <c:formatCode>General</c:formatCode>
                <c:ptCount val="6"/>
                <c:pt idx="0">
                  <c:v>2014</c:v>
                </c:pt>
                <c:pt idx="1">
                  <c:v>2015</c:v>
                </c:pt>
                <c:pt idx="2">
                  <c:v>2016</c:v>
                </c:pt>
                <c:pt idx="3">
                  <c:v>2017</c:v>
                </c:pt>
                <c:pt idx="4">
                  <c:v>2018</c:v>
                </c:pt>
                <c:pt idx="5">
                  <c:v>2019</c:v>
                </c:pt>
              </c:numCache>
            </c:numRef>
          </c:cat>
          <c:val>
            <c:numRef>
              <c:f>'[HETV Production with 2019Q1 2019-05-22.xlsx]investment'!$B$17:$B$22</c:f>
              <c:numCache>
                <c:formatCode>General</c:formatCode>
                <c:ptCount val="6"/>
                <c:pt idx="0">
                  <c:v>1.7312622</c:v>
                </c:pt>
                <c:pt idx="1">
                  <c:v>1.8469932000000002</c:v>
                </c:pt>
                <c:pt idx="2">
                  <c:v>2.2452293999999999</c:v>
                </c:pt>
                <c:pt idx="3">
                  <c:v>2.682156</c:v>
                </c:pt>
                <c:pt idx="4">
                  <c:v>2.3402718</c:v>
                </c:pt>
                <c:pt idx="5">
                  <c:v>2.2687805999999999</c:v>
                </c:pt>
              </c:numCache>
            </c:numRef>
          </c:val>
          <c:extLst xmlns:c16r2="http://schemas.microsoft.com/office/drawing/2015/06/chart">
            <c:ext xmlns:c16="http://schemas.microsoft.com/office/drawing/2014/chart" uri="{C3380CC4-5D6E-409C-BE32-E72D297353CC}">
              <c16:uniqueId val="{00000000-82F8-3A4E-9416-99BE0BB4173C}"/>
            </c:ext>
          </c:extLst>
        </c:ser>
        <c:ser>
          <c:idx val="1"/>
          <c:order val="1"/>
          <c:tx>
            <c:strRef>
              <c:f>'[HETV Production with 2019Q1 2019-05-22.xlsx]investment'!$C$16</c:f>
              <c:strCache>
                <c:ptCount val="1"/>
                <c:pt idx="0">
                  <c:v>Domestic</c:v>
                </c:pt>
              </c:strCache>
            </c:strRef>
          </c:tx>
          <c:spPr>
            <a:solidFill>
              <a:schemeClr val="accent2"/>
            </a:solidFill>
            <a:ln>
              <a:noFill/>
            </a:ln>
            <a:effectLst/>
          </c:spPr>
          <c:invertIfNegative val="0"/>
          <c:cat>
            <c:numRef>
              <c:f>'[HETV Production with 2019Q1 2019-05-22.xlsx]investment'!$A$17:$A$22</c:f>
              <c:numCache>
                <c:formatCode>General</c:formatCode>
                <c:ptCount val="6"/>
                <c:pt idx="0">
                  <c:v>2014</c:v>
                </c:pt>
                <c:pt idx="1">
                  <c:v>2015</c:v>
                </c:pt>
                <c:pt idx="2">
                  <c:v>2016</c:v>
                </c:pt>
                <c:pt idx="3">
                  <c:v>2017</c:v>
                </c:pt>
                <c:pt idx="4">
                  <c:v>2018</c:v>
                </c:pt>
                <c:pt idx="5">
                  <c:v>2019</c:v>
                </c:pt>
              </c:numCache>
            </c:numRef>
          </c:cat>
          <c:val>
            <c:numRef>
              <c:f>'[HETV Production with 2019Q1 2019-05-22.xlsx]investment'!$C$17:$C$22</c:f>
              <c:numCache>
                <c:formatCode>General</c:formatCode>
                <c:ptCount val="6"/>
                <c:pt idx="0">
                  <c:v>1.2866820000000001</c:v>
                </c:pt>
                <c:pt idx="1">
                  <c:v>1.3363608</c:v>
                </c:pt>
                <c:pt idx="2">
                  <c:v>1.3280682000000001</c:v>
                </c:pt>
                <c:pt idx="3">
                  <c:v>1.4048292</c:v>
                </c:pt>
                <c:pt idx="4">
                  <c:v>1.6418021999999999</c:v>
                </c:pt>
                <c:pt idx="5">
                  <c:v>1.8856248</c:v>
                </c:pt>
              </c:numCache>
            </c:numRef>
          </c:val>
          <c:extLst xmlns:c16r2="http://schemas.microsoft.com/office/drawing/2015/06/chart">
            <c:ext xmlns:c16="http://schemas.microsoft.com/office/drawing/2014/chart" uri="{C3380CC4-5D6E-409C-BE32-E72D297353CC}">
              <c16:uniqueId val="{00000001-82F8-3A4E-9416-99BE0BB4173C}"/>
            </c:ext>
          </c:extLst>
        </c:ser>
        <c:ser>
          <c:idx val="2"/>
          <c:order val="2"/>
          <c:tx>
            <c:strRef>
              <c:f>'[HETV Production with 2019Q1 2019-05-22.xlsx]investment'!$D$16</c:f>
              <c:strCache>
                <c:ptCount val="1"/>
                <c:pt idx="0">
                  <c:v>Inward &amp; Co-productions</c:v>
                </c:pt>
              </c:strCache>
            </c:strRef>
          </c:tx>
          <c:spPr>
            <a:solidFill>
              <a:schemeClr val="accent3"/>
            </a:solidFill>
            <a:ln>
              <a:noFill/>
            </a:ln>
            <a:effectLst/>
          </c:spPr>
          <c:invertIfNegative val="0"/>
          <c:cat>
            <c:numRef>
              <c:f>'[HETV Production with 2019Q1 2019-05-22.xlsx]investment'!$A$17:$A$22</c:f>
              <c:numCache>
                <c:formatCode>General</c:formatCode>
                <c:ptCount val="6"/>
                <c:pt idx="0">
                  <c:v>2014</c:v>
                </c:pt>
                <c:pt idx="1">
                  <c:v>2015</c:v>
                </c:pt>
                <c:pt idx="2">
                  <c:v>2016</c:v>
                </c:pt>
                <c:pt idx="3">
                  <c:v>2017</c:v>
                </c:pt>
                <c:pt idx="4">
                  <c:v>2018</c:v>
                </c:pt>
                <c:pt idx="5">
                  <c:v>2019</c:v>
                </c:pt>
              </c:numCache>
            </c:numRef>
          </c:cat>
          <c:val>
            <c:numRef>
              <c:f>'[HETV Production with 2019Q1 2019-05-22.xlsx]investment'!$D$17:$D$22</c:f>
              <c:numCache>
                <c:formatCode>General</c:formatCode>
                <c:ptCount val="6"/>
                <c:pt idx="0">
                  <c:v>4.5060137999999998</c:v>
                </c:pt>
                <c:pt idx="1">
                  <c:v>5.7887040000000001</c:v>
                </c:pt>
                <c:pt idx="2">
                  <c:v>4.7630850000000002</c:v>
                </c:pt>
                <c:pt idx="3">
                  <c:v>5.0641752000000002</c:v>
                </c:pt>
                <c:pt idx="4">
                  <c:v>4.5926214000000005</c:v>
                </c:pt>
                <c:pt idx="5">
                  <c:v>2.4456216</c:v>
                </c:pt>
              </c:numCache>
            </c:numRef>
          </c:val>
          <c:extLst xmlns:c16r2="http://schemas.microsoft.com/office/drawing/2015/06/chart">
            <c:ext xmlns:c16="http://schemas.microsoft.com/office/drawing/2014/chart" uri="{C3380CC4-5D6E-409C-BE32-E72D297353CC}">
              <c16:uniqueId val="{00000002-82F8-3A4E-9416-99BE0BB4173C}"/>
            </c:ext>
          </c:extLst>
        </c:ser>
        <c:dLbls>
          <c:showLegendKey val="0"/>
          <c:showVal val="0"/>
          <c:showCatName val="0"/>
          <c:showSerName val="0"/>
          <c:showPercent val="0"/>
          <c:showBubbleSize val="0"/>
        </c:dLbls>
        <c:gapWidth val="219"/>
        <c:overlap val="-27"/>
        <c:axId val="116617600"/>
        <c:axId val="116619136"/>
      </c:barChart>
      <c:catAx>
        <c:axId val="116617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16619136"/>
        <c:crosses val="autoZero"/>
        <c:auto val="1"/>
        <c:lblAlgn val="ctr"/>
        <c:lblOffset val="100"/>
        <c:noMultiLvlLbl val="0"/>
      </c:catAx>
      <c:valAx>
        <c:axId val="1166191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166176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2400" dirty="0">
                <a:solidFill>
                  <a:schemeClr val="tx1"/>
                </a:solidFill>
              </a:rPr>
              <a:t>Average</a:t>
            </a:r>
            <a:r>
              <a:rPr lang="en-GB" sz="2400" baseline="0" dirty="0">
                <a:solidFill>
                  <a:schemeClr val="tx1"/>
                </a:solidFill>
              </a:rPr>
              <a:t> budget per show (£m)</a:t>
            </a:r>
            <a:endParaRPr lang="en-GB" sz="2400" dirty="0">
              <a:solidFill>
                <a:schemeClr val="tx1"/>
              </a:solidFill>
            </a:endParaRPr>
          </a:p>
        </c:rich>
      </c:tx>
      <c:layout/>
      <c:overlay val="0"/>
      <c:spPr>
        <a:noFill/>
        <a:ln>
          <a:noFill/>
        </a:ln>
        <a:effectLst/>
      </c:spPr>
    </c:title>
    <c:autoTitleDeleted val="0"/>
    <c:plotArea>
      <c:layout/>
      <c:barChart>
        <c:barDir val="col"/>
        <c:grouping val="clustered"/>
        <c:varyColors val="0"/>
        <c:ser>
          <c:idx val="0"/>
          <c:order val="0"/>
          <c:tx>
            <c:strRef>
              <c:f>'[HETV Production with 2019Q1 2019-05-22.xlsx]investment'!$B$49</c:f>
              <c:strCache>
                <c:ptCount val="1"/>
                <c:pt idx="0">
                  <c:v>Overall</c:v>
                </c:pt>
              </c:strCache>
            </c:strRef>
          </c:tx>
          <c:spPr>
            <a:solidFill>
              <a:schemeClr val="accent1"/>
            </a:solidFill>
            <a:ln>
              <a:noFill/>
            </a:ln>
            <a:effectLst/>
          </c:spPr>
          <c:invertIfNegative val="0"/>
          <c:cat>
            <c:numRef>
              <c:f>'[HETV Production with 2019Q1 2019-05-22.xlsx]investment'!$A$50:$A$55</c:f>
              <c:numCache>
                <c:formatCode>General</c:formatCode>
                <c:ptCount val="6"/>
                <c:pt idx="0">
                  <c:v>2014</c:v>
                </c:pt>
                <c:pt idx="1">
                  <c:v>2015</c:v>
                </c:pt>
                <c:pt idx="2">
                  <c:v>2016</c:v>
                </c:pt>
                <c:pt idx="3">
                  <c:v>2017</c:v>
                </c:pt>
                <c:pt idx="4">
                  <c:v>2018</c:v>
                </c:pt>
                <c:pt idx="5">
                  <c:v>2019</c:v>
                </c:pt>
              </c:numCache>
            </c:numRef>
          </c:cat>
          <c:val>
            <c:numRef>
              <c:f>'[HETV Production with 2019Q1 2019-05-22.xlsx]investment'!$B$50:$B$55</c:f>
              <c:numCache>
                <c:formatCode>General</c:formatCode>
                <c:ptCount val="6"/>
                <c:pt idx="0">
                  <c:v>8.4004210526315788</c:v>
                </c:pt>
                <c:pt idx="1">
                  <c:v>10.442680412371134</c:v>
                </c:pt>
                <c:pt idx="2">
                  <c:v>12.995535714285714</c:v>
                </c:pt>
                <c:pt idx="3">
                  <c:v>14.869724770642202</c:v>
                </c:pt>
                <c:pt idx="4">
                  <c:v>14.391176470588235</c:v>
                </c:pt>
                <c:pt idx="5">
                  <c:v>16.081052631578949</c:v>
                </c:pt>
              </c:numCache>
            </c:numRef>
          </c:val>
          <c:extLst xmlns:c16r2="http://schemas.microsoft.com/office/drawing/2015/06/chart">
            <c:ext xmlns:c16="http://schemas.microsoft.com/office/drawing/2014/chart" uri="{C3380CC4-5D6E-409C-BE32-E72D297353CC}">
              <c16:uniqueId val="{00000000-544C-2E41-9C1D-5D8D58A3B422}"/>
            </c:ext>
          </c:extLst>
        </c:ser>
        <c:ser>
          <c:idx val="1"/>
          <c:order val="1"/>
          <c:tx>
            <c:strRef>
              <c:f>'[HETV Production with 2019Q1 2019-05-22.xlsx]investment'!$C$49</c:f>
              <c:strCache>
                <c:ptCount val="1"/>
                <c:pt idx="0">
                  <c:v>Domestic</c:v>
                </c:pt>
              </c:strCache>
            </c:strRef>
          </c:tx>
          <c:spPr>
            <a:solidFill>
              <a:schemeClr val="accent2"/>
            </a:solidFill>
            <a:ln>
              <a:noFill/>
            </a:ln>
            <a:effectLst/>
          </c:spPr>
          <c:invertIfNegative val="0"/>
          <c:cat>
            <c:numRef>
              <c:f>'[HETV Production with 2019Q1 2019-05-22.xlsx]investment'!$A$50:$A$55</c:f>
              <c:numCache>
                <c:formatCode>General</c:formatCode>
                <c:ptCount val="6"/>
                <c:pt idx="0">
                  <c:v>2014</c:v>
                </c:pt>
                <c:pt idx="1">
                  <c:v>2015</c:v>
                </c:pt>
                <c:pt idx="2">
                  <c:v>2016</c:v>
                </c:pt>
                <c:pt idx="3">
                  <c:v>2017</c:v>
                </c:pt>
                <c:pt idx="4">
                  <c:v>2018</c:v>
                </c:pt>
                <c:pt idx="5">
                  <c:v>2019</c:v>
                </c:pt>
              </c:numCache>
            </c:numRef>
          </c:cat>
          <c:val>
            <c:numRef>
              <c:f>'[HETV Production with 2019Q1 2019-05-22.xlsx]investment'!$C$50:$C$55</c:f>
              <c:numCache>
                <c:formatCode>General</c:formatCode>
                <c:ptCount val="6"/>
                <c:pt idx="0">
                  <c:v>5.6884615384615387</c:v>
                </c:pt>
                <c:pt idx="1">
                  <c:v>6.8269565217391301</c:v>
                </c:pt>
                <c:pt idx="2">
                  <c:v>6.4820289855072462</c:v>
                </c:pt>
                <c:pt idx="3">
                  <c:v>7.0752830188679248</c:v>
                </c:pt>
                <c:pt idx="4">
                  <c:v>9.0343636363636364</c:v>
                </c:pt>
                <c:pt idx="5">
                  <c:v>12.248333333333333</c:v>
                </c:pt>
              </c:numCache>
            </c:numRef>
          </c:val>
          <c:extLst xmlns:c16r2="http://schemas.microsoft.com/office/drawing/2015/06/chart">
            <c:ext xmlns:c16="http://schemas.microsoft.com/office/drawing/2014/chart" uri="{C3380CC4-5D6E-409C-BE32-E72D297353CC}">
              <c16:uniqueId val="{00000001-544C-2E41-9C1D-5D8D58A3B422}"/>
            </c:ext>
          </c:extLst>
        </c:ser>
        <c:ser>
          <c:idx val="2"/>
          <c:order val="2"/>
          <c:tx>
            <c:strRef>
              <c:f>'[HETV Production with 2019Q1 2019-05-22.xlsx]investment'!$D$49</c:f>
              <c:strCache>
                <c:ptCount val="1"/>
                <c:pt idx="0">
                  <c:v>Inward &amp; Co-productions</c:v>
                </c:pt>
              </c:strCache>
            </c:strRef>
          </c:tx>
          <c:spPr>
            <a:solidFill>
              <a:schemeClr val="accent3"/>
            </a:solidFill>
            <a:ln>
              <a:noFill/>
            </a:ln>
            <a:effectLst/>
          </c:spPr>
          <c:invertIfNegative val="0"/>
          <c:cat>
            <c:numRef>
              <c:f>'[HETV Production with 2019Q1 2019-05-22.xlsx]investment'!$A$50:$A$55</c:f>
              <c:numCache>
                <c:formatCode>General</c:formatCode>
                <c:ptCount val="6"/>
                <c:pt idx="0">
                  <c:v>2014</c:v>
                </c:pt>
                <c:pt idx="1">
                  <c:v>2015</c:v>
                </c:pt>
                <c:pt idx="2">
                  <c:v>2016</c:v>
                </c:pt>
                <c:pt idx="3">
                  <c:v>2017</c:v>
                </c:pt>
                <c:pt idx="4">
                  <c:v>2018</c:v>
                </c:pt>
                <c:pt idx="5">
                  <c:v>2019</c:v>
                </c:pt>
              </c:numCache>
            </c:numRef>
          </c:cat>
          <c:val>
            <c:numRef>
              <c:f>'[HETV Production with 2019Q1 2019-05-22.xlsx]investment'!$D$50:$D$55</c:f>
              <c:numCache>
                <c:formatCode>General</c:formatCode>
                <c:ptCount val="6"/>
                <c:pt idx="0">
                  <c:v>14.276333333333334</c:v>
                </c:pt>
                <c:pt idx="1">
                  <c:v>19.352857142857143</c:v>
                </c:pt>
                <c:pt idx="2">
                  <c:v>23.447441860465116</c:v>
                </c:pt>
                <c:pt idx="3">
                  <c:v>21.175178571428571</c:v>
                </c:pt>
                <c:pt idx="4">
                  <c:v>18.994687500000001</c:v>
                </c:pt>
                <c:pt idx="5">
                  <c:v>17.850000000000001</c:v>
                </c:pt>
              </c:numCache>
            </c:numRef>
          </c:val>
          <c:extLst xmlns:c16r2="http://schemas.microsoft.com/office/drawing/2015/06/chart">
            <c:ext xmlns:c16="http://schemas.microsoft.com/office/drawing/2014/chart" uri="{C3380CC4-5D6E-409C-BE32-E72D297353CC}">
              <c16:uniqueId val="{00000002-544C-2E41-9C1D-5D8D58A3B422}"/>
            </c:ext>
          </c:extLst>
        </c:ser>
        <c:dLbls>
          <c:showLegendKey val="0"/>
          <c:showVal val="0"/>
          <c:showCatName val="0"/>
          <c:showSerName val="0"/>
          <c:showPercent val="0"/>
          <c:showBubbleSize val="0"/>
        </c:dLbls>
        <c:gapWidth val="219"/>
        <c:overlap val="-27"/>
        <c:axId val="116664960"/>
        <c:axId val="116670848"/>
      </c:barChart>
      <c:catAx>
        <c:axId val="116664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16670848"/>
        <c:crosses val="autoZero"/>
        <c:auto val="1"/>
        <c:lblAlgn val="ctr"/>
        <c:lblOffset val="100"/>
        <c:noMultiLvlLbl val="0"/>
      </c:catAx>
      <c:valAx>
        <c:axId val="1166708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166649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dirty="0">
                <a:solidFill>
                  <a:schemeClr val="tx1"/>
                </a:solidFill>
              </a:rPr>
              <a:t>Average number of hours per HETV production</a:t>
            </a:r>
          </a:p>
        </c:rich>
      </c:tx>
      <c:layout/>
      <c:overlay val="0"/>
      <c:spPr>
        <a:noFill/>
        <a:ln>
          <a:noFill/>
        </a:ln>
        <a:effectLst/>
      </c:spPr>
    </c:title>
    <c:autoTitleDeleted val="0"/>
    <c:plotArea>
      <c:layout/>
      <c:barChart>
        <c:barDir val="col"/>
        <c:grouping val="clustered"/>
        <c:varyColors val="0"/>
        <c:ser>
          <c:idx val="0"/>
          <c:order val="0"/>
          <c:tx>
            <c:strRef>
              <c:f>'[HETV Production with 2019Q1 2019-05-22.xlsx]investment'!$B$128</c:f>
              <c:strCache>
                <c:ptCount val="1"/>
                <c:pt idx="0">
                  <c:v>Overall</c:v>
                </c:pt>
              </c:strCache>
            </c:strRef>
          </c:tx>
          <c:spPr>
            <a:solidFill>
              <a:schemeClr val="accent1"/>
            </a:solidFill>
            <a:ln>
              <a:noFill/>
            </a:ln>
            <a:effectLst/>
          </c:spPr>
          <c:invertIfNegative val="0"/>
          <c:cat>
            <c:numRef>
              <c:f>'[HETV Production with 2019Q1 2019-05-22.xlsx]investment'!$A$129:$A$130</c:f>
              <c:numCache>
                <c:formatCode>General</c:formatCode>
                <c:ptCount val="2"/>
                <c:pt idx="0">
                  <c:v>2014</c:v>
                </c:pt>
                <c:pt idx="1">
                  <c:v>2018</c:v>
                </c:pt>
              </c:numCache>
            </c:numRef>
          </c:cat>
          <c:val>
            <c:numRef>
              <c:f>'[HETV Production with 2019Q1 2019-05-22.xlsx]investment'!$B$129:$B$130</c:f>
              <c:numCache>
                <c:formatCode>0.0</c:formatCode>
                <c:ptCount val="2"/>
                <c:pt idx="0">
                  <c:v>4.8521945737806629</c:v>
                </c:pt>
                <c:pt idx="1">
                  <c:v>6.1493611428331683</c:v>
                </c:pt>
              </c:numCache>
            </c:numRef>
          </c:val>
          <c:extLst xmlns:c16r2="http://schemas.microsoft.com/office/drawing/2015/06/chart">
            <c:ext xmlns:c16="http://schemas.microsoft.com/office/drawing/2014/chart" uri="{C3380CC4-5D6E-409C-BE32-E72D297353CC}">
              <c16:uniqueId val="{00000000-07BC-924D-91AE-CA7AF6E2612E}"/>
            </c:ext>
          </c:extLst>
        </c:ser>
        <c:dLbls>
          <c:showLegendKey val="0"/>
          <c:showVal val="0"/>
          <c:showCatName val="0"/>
          <c:showSerName val="0"/>
          <c:showPercent val="0"/>
          <c:showBubbleSize val="0"/>
        </c:dLbls>
        <c:gapWidth val="219"/>
        <c:overlap val="-27"/>
        <c:axId val="116718208"/>
        <c:axId val="116261248"/>
      </c:barChart>
      <c:catAx>
        <c:axId val="116718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16261248"/>
        <c:crosses val="autoZero"/>
        <c:auto val="1"/>
        <c:lblAlgn val="ctr"/>
        <c:lblOffset val="100"/>
        <c:noMultiLvlLbl val="0"/>
      </c:catAx>
      <c:valAx>
        <c:axId val="11626124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16718208"/>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2400" b="0" i="0" baseline="0" dirty="0">
                <a:solidFill>
                  <a:schemeClr val="tx1"/>
                </a:solidFill>
                <a:effectLst/>
              </a:rPr>
              <a:t>Single v co-commissions per year of production</a:t>
            </a:r>
            <a:endParaRPr lang="en-GB" sz="2400" dirty="0">
              <a:solidFill>
                <a:schemeClr val="tx1"/>
              </a:solidFill>
              <a:effectLst/>
            </a:endParaRPr>
          </a:p>
        </c:rich>
      </c:tx>
      <c:layout/>
      <c:overlay val="0"/>
      <c:spPr>
        <a:noFill/>
        <a:ln>
          <a:noFill/>
        </a:ln>
        <a:effectLst/>
      </c:spPr>
    </c:title>
    <c:autoTitleDeleted val="0"/>
    <c:plotArea>
      <c:layout/>
      <c:barChart>
        <c:barDir val="col"/>
        <c:grouping val="clustered"/>
        <c:varyColors val="0"/>
        <c:ser>
          <c:idx val="0"/>
          <c:order val="0"/>
          <c:tx>
            <c:strRef>
              <c:f>'[HETV Production with 2019Q1 2019-05-22.xlsx]all years'!$A$3</c:f>
              <c:strCache>
                <c:ptCount val="1"/>
                <c:pt idx="0">
                  <c:v>PSB</c:v>
                </c:pt>
              </c:strCache>
            </c:strRef>
          </c:tx>
          <c:spPr>
            <a:solidFill>
              <a:schemeClr val="accent1"/>
            </a:solidFill>
            <a:ln>
              <a:noFill/>
            </a:ln>
            <a:effectLst/>
          </c:spPr>
          <c:invertIfNegative val="0"/>
          <c:cat>
            <c:numRef>
              <c:f>'[HETV Production with 2019Q1 2019-05-22.xlsx]all years'!$B$2:$F$2</c:f>
              <c:numCache>
                <c:formatCode>General</c:formatCode>
                <c:ptCount val="5"/>
                <c:pt idx="0">
                  <c:v>2014</c:v>
                </c:pt>
                <c:pt idx="1">
                  <c:v>2015</c:v>
                </c:pt>
                <c:pt idx="2">
                  <c:v>2016</c:v>
                </c:pt>
                <c:pt idx="3">
                  <c:v>2017</c:v>
                </c:pt>
                <c:pt idx="4">
                  <c:v>2018</c:v>
                </c:pt>
              </c:numCache>
            </c:numRef>
          </c:cat>
          <c:val>
            <c:numRef>
              <c:f>'[HETV Production with 2019Q1 2019-05-22.xlsx]all years'!$B$3:$F$3</c:f>
              <c:numCache>
                <c:formatCode>General</c:formatCode>
                <c:ptCount val="5"/>
                <c:pt idx="0">
                  <c:v>60</c:v>
                </c:pt>
                <c:pt idx="1">
                  <c:v>59</c:v>
                </c:pt>
                <c:pt idx="2">
                  <c:v>59</c:v>
                </c:pt>
                <c:pt idx="3">
                  <c:v>46</c:v>
                </c:pt>
                <c:pt idx="4">
                  <c:v>49</c:v>
                </c:pt>
              </c:numCache>
            </c:numRef>
          </c:val>
          <c:extLst xmlns:c16r2="http://schemas.microsoft.com/office/drawing/2015/06/chart">
            <c:ext xmlns:c16="http://schemas.microsoft.com/office/drawing/2014/chart" uri="{C3380CC4-5D6E-409C-BE32-E72D297353CC}">
              <c16:uniqueId val="{00000000-F6C7-FA47-8162-225A693198A0}"/>
            </c:ext>
          </c:extLst>
        </c:ser>
        <c:ser>
          <c:idx val="1"/>
          <c:order val="1"/>
          <c:tx>
            <c:strRef>
              <c:f>'[HETV Production with 2019Q1 2019-05-22.xlsx]all years'!$A$4</c:f>
              <c:strCache>
                <c:ptCount val="1"/>
                <c:pt idx="0">
                  <c:v>Pay TV</c:v>
                </c:pt>
              </c:strCache>
            </c:strRef>
          </c:tx>
          <c:spPr>
            <a:solidFill>
              <a:schemeClr val="accent2"/>
            </a:solidFill>
            <a:ln>
              <a:noFill/>
            </a:ln>
            <a:effectLst/>
          </c:spPr>
          <c:invertIfNegative val="0"/>
          <c:cat>
            <c:numRef>
              <c:f>'[HETV Production with 2019Q1 2019-05-22.xlsx]all years'!$B$2:$F$2</c:f>
              <c:numCache>
                <c:formatCode>General</c:formatCode>
                <c:ptCount val="5"/>
                <c:pt idx="0">
                  <c:v>2014</c:v>
                </c:pt>
                <c:pt idx="1">
                  <c:v>2015</c:v>
                </c:pt>
                <c:pt idx="2">
                  <c:v>2016</c:v>
                </c:pt>
                <c:pt idx="3">
                  <c:v>2017</c:v>
                </c:pt>
                <c:pt idx="4">
                  <c:v>2018</c:v>
                </c:pt>
              </c:numCache>
            </c:numRef>
          </c:cat>
          <c:val>
            <c:numRef>
              <c:f>'[HETV Production with 2019Q1 2019-05-22.xlsx]all years'!$B$4:$F$4</c:f>
              <c:numCache>
                <c:formatCode>General</c:formatCode>
                <c:ptCount val="5"/>
                <c:pt idx="0">
                  <c:v>3</c:v>
                </c:pt>
                <c:pt idx="1">
                  <c:v>8</c:v>
                </c:pt>
                <c:pt idx="2">
                  <c:v>7</c:v>
                </c:pt>
                <c:pt idx="3">
                  <c:v>11</c:v>
                </c:pt>
                <c:pt idx="4">
                  <c:v>12</c:v>
                </c:pt>
              </c:numCache>
            </c:numRef>
          </c:val>
          <c:extLst xmlns:c16r2="http://schemas.microsoft.com/office/drawing/2015/06/chart">
            <c:ext xmlns:c16="http://schemas.microsoft.com/office/drawing/2014/chart" uri="{C3380CC4-5D6E-409C-BE32-E72D297353CC}">
              <c16:uniqueId val="{00000001-F6C7-FA47-8162-225A693198A0}"/>
            </c:ext>
          </c:extLst>
        </c:ser>
        <c:ser>
          <c:idx val="2"/>
          <c:order val="2"/>
          <c:tx>
            <c:strRef>
              <c:f>'[HETV Production with 2019Q1 2019-05-22.xlsx]all years'!$A$5</c:f>
              <c:strCache>
                <c:ptCount val="1"/>
                <c:pt idx="0">
                  <c:v>Streamer</c:v>
                </c:pt>
              </c:strCache>
            </c:strRef>
          </c:tx>
          <c:spPr>
            <a:solidFill>
              <a:schemeClr val="accent3"/>
            </a:solidFill>
            <a:ln>
              <a:noFill/>
            </a:ln>
            <a:effectLst/>
          </c:spPr>
          <c:invertIfNegative val="0"/>
          <c:cat>
            <c:numRef>
              <c:f>'[HETV Production with 2019Q1 2019-05-22.xlsx]all years'!$B$2:$F$2</c:f>
              <c:numCache>
                <c:formatCode>General</c:formatCode>
                <c:ptCount val="5"/>
                <c:pt idx="0">
                  <c:v>2014</c:v>
                </c:pt>
                <c:pt idx="1">
                  <c:v>2015</c:v>
                </c:pt>
                <c:pt idx="2">
                  <c:v>2016</c:v>
                </c:pt>
                <c:pt idx="3">
                  <c:v>2017</c:v>
                </c:pt>
                <c:pt idx="4">
                  <c:v>2018</c:v>
                </c:pt>
              </c:numCache>
            </c:numRef>
          </c:cat>
          <c:val>
            <c:numRef>
              <c:f>'[HETV Production with 2019Q1 2019-05-22.xlsx]all years'!$B$5:$F$5</c:f>
              <c:numCache>
                <c:formatCode>General</c:formatCode>
                <c:ptCount val="5"/>
                <c:pt idx="0">
                  <c:v>2</c:v>
                </c:pt>
                <c:pt idx="1">
                  <c:v>2</c:v>
                </c:pt>
                <c:pt idx="2">
                  <c:v>8</c:v>
                </c:pt>
                <c:pt idx="3">
                  <c:v>7</c:v>
                </c:pt>
                <c:pt idx="4">
                  <c:v>18</c:v>
                </c:pt>
              </c:numCache>
            </c:numRef>
          </c:val>
          <c:extLst xmlns:c16r2="http://schemas.microsoft.com/office/drawing/2015/06/chart">
            <c:ext xmlns:c16="http://schemas.microsoft.com/office/drawing/2014/chart" uri="{C3380CC4-5D6E-409C-BE32-E72D297353CC}">
              <c16:uniqueId val="{00000002-F6C7-FA47-8162-225A693198A0}"/>
            </c:ext>
          </c:extLst>
        </c:ser>
        <c:ser>
          <c:idx val="3"/>
          <c:order val="3"/>
          <c:tx>
            <c:strRef>
              <c:f>'[HETV Production with 2019Q1 2019-05-22.xlsx]all years'!$A$6</c:f>
              <c:strCache>
                <c:ptCount val="1"/>
                <c:pt idx="0">
                  <c:v>Co-commision</c:v>
                </c:pt>
              </c:strCache>
            </c:strRef>
          </c:tx>
          <c:spPr>
            <a:solidFill>
              <a:schemeClr val="accent4"/>
            </a:solidFill>
            <a:ln>
              <a:noFill/>
            </a:ln>
            <a:effectLst/>
          </c:spPr>
          <c:invertIfNegative val="0"/>
          <c:cat>
            <c:numRef>
              <c:f>'[HETV Production with 2019Q1 2019-05-22.xlsx]all years'!$B$2:$F$2</c:f>
              <c:numCache>
                <c:formatCode>General</c:formatCode>
                <c:ptCount val="5"/>
                <c:pt idx="0">
                  <c:v>2014</c:v>
                </c:pt>
                <c:pt idx="1">
                  <c:v>2015</c:v>
                </c:pt>
                <c:pt idx="2">
                  <c:v>2016</c:v>
                </c:pt>
                <c:pt idx="3">
                  <c:v>2017</c:v>
                </c:pt>
                <c:pt idx="4">
                  <c:v>2018</c:v>
                </c:pt>
              </c:numCache>
            </c:numRef>
          </c:cat>
          <c:val>
            <c:numRef>
              <c:f>'[HETV Production with 2019Q1 2019-05-22.xlsx]all years'!$B$6:$F$6</c:f>
              <c:numCache>
                <c:formatCode>General</c:formatCode>
                <c:ptCount val="5"/>
                <c:pt idx="0">
                  <c:v>16</c:v>
                </c:pt>
                <c:pt idx="1">
                  <c:v>17</c:v>
                </c:pt>
                <c:pt idx="2">
                  <c:v>22</c:v>
                </c:pt>
                <c:pt idx="3">
                  <c:v>35</c:v>
                </c:pt>
                <c:pt idx="4">
                  <c:v>30</c:v>
                </c:pt>
              </c:numCache>
            </c:numRef>
          </c:val>
          <c:extLst xmlns:c16r2="http://schemas.microsoft.com/office/drawing/2015/06/chart">
            <c:ext xmlns:c16="http://schemas.microsoft.com/office/drawing/2014/chart" uri="{C3380CC4-5D6E-409C-BE32-E72D297353CC}">
              <c16:uniqueId val="{00000003-F6C7-FA47-8162-225A693198A0}"/>
            </c:ext>
          </c:extLst>
        </c:ser>
        <c:dLbls>
          <c:showLegendKey val="0"/>
          <c:showVal val="0"/>
          <c:showCatName val="0"/>
          <c:showSerName val="0"/>
          <c:showPercent val="0"/>
          <c:showBubbleSize val="0"/>
        </c:dLbls>
        <c:gapWidth val="219"/>
        <c:overlap val="-27"/>
        <c:axId val="116319360"/>
        <c:axId val="116320896"/>
      </c:barChart>
      <c:catAx>
        <c:axId val="116319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16320896"/>
        <c:crosses val="autoZero"/>
        <c:auto val="1"/>
        <c:lblAlgn val="ctr"/>
        <c:lblOffset val="100"/>
        <c:noMultiLvlLbl val="0"/>
      </c:catAx>
      <c:valAx>
        <c:axId val="1163208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163193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dirty="0">
                <a:solidFill>
                  <a:schemeClr val="tx1"/>
                </a:solidFill>
              </a:rPr>
              <a:t>Number of co-commissions 2018 v 2019 Year</a:t>
            </a:r>
            <a:r>
              <a:rPr lang="en-US" sz="2400" baseline="0" dirty="0">
                <a:solidFill>
                  <a:schemeClr val="tx1"/>
                </a:solidFill>
              </a:rPr>
              <a:t> to Date</a:t>
            </a:r>
            <a:endParaRPr lang="en-US" sz="2400" dirty="0">
              <a:solidFill>
                <a:schemeClr val="tx1"/>
              </a:solidFill>
            </a:endParaRPr>
          </a:p>
        </c:rich>
      </c:tx>
      <c:layout/>
      <c:overlay val="0"/>
      <c:spPr>
        <a:noFill/>
        <a:ln>
          <a:noFill/>
        </a:ln>
        <a:effectLst/>
      </c:spPr>
    </c:title>
    <c:autoTitleDeleted val="0"/>
    <c:plotArea>
      <c:layout/>
      <c:barChart>
        <c:barDir val="col"/>
        <c:grouping val="clustered"/>
        <c:varyColors val="0"/>
        <c:ser>
          <c:idx val="0"/>
          <c:order val="0"/>
          <c:tx>
            <c:strRef>
              <c:f>'[HETV Production with 2019Q1 2019-05-22.xlsx]all years'!$A$69</c:f>
              <c:strCache>
                <c:ptCount val="1"/>
                <c:pt idx="0">
                  <c:v>Co-production</c:v>
                </c:pt>
              </c:strCache>
            </c:strRef>
          </c:tx>
          <c:spPr>
            <a:solidFill>
              <a:schemeClr val="accent1"/>
            </a:solidFill>
            <a:ln>
              <a:noFill/>
            </a:ln>
            <a:effectLst/>
          </c:spPr>
          <c:invertIfNegative val="0"/>
          <c:cat>
            <c:numRef>
              <c:f>'[HETV Production with 2019Q1 2019-05-22.xlsx]all years'!$B$68:$C$68</c:f>
              <c:numCache>
                <c:formatCode>General</c:formatCode>
                <c:ptCount val="2"/>
                <c:pt idx="0">
                  <c:v>2018</c:v>
                </c:pt>
                <c:pt idx="1">
                  <c:v>2019</c:v>
                </c:pt>
              </c:numCache>
            </c:numRef>
          </c:cat>
          <c:val>
            <c:numRef>
              <c:f>'[HETV Production with 2019Q1 2019-05-22.xlsx]all years'!$B$69:$C$69</c:f>
              <c:numCache>
                <c:formatCode>General</c:formatCode>
                <c:ptCount val="2"/>
                <c:pt idx="0">
                  <c:v>30</c:v>
                </c:pt>
                <c:pt idx="1">
                  <c:v>26</c:v>
                </c:pt>
              </c:numCache>
            </c:numRef>
          </c:val>
          <c:extLst xmlns:c16r2="http://schemas.microsoft.com/office/drawing/2015/06/chart">
            <c:ext xmlns:c16="http://schemas.microsoft.com/office/drawing/2014/chart" uri="{C3380CC4-5D6E-409C-BE32-E72D297353CC}">
              <c16:uniqueId val="{00000000-187F-8D41-8406-FF7C35328696}"/>
            </c:ext>
          </c:extLst>
        </c:ser>
        <c:dLbls>
          <c:showLegendKey val="0"/>
          <c:showVal val="0"/>
          <c:showCatName val="0"/>
          <c:showSerName val="0"/>
          <c:showPercent val="0"/>
          <c:showBubbleSize val="0"/>
        </c:dLbls>
        <c:gapWidth val="219"/>
        <c:overlap val="-27"/>
        <c:axId val="116433280"/>
        <c:axId val="116434816"/>
      </c:barChart>
      <c:catAx>
        <c:axId val="116433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16434816"/>
        <c:crosses val="autoZero"/>
        <c:auto val="1"/>
        <c:lblAlgn val="ctr"/>
        <c:lblOffset val="100"/>
        <c:noMultiLvlLbl val="0"/>
      </c:catAx>
      <c:valAx>
        <c:axId val="116434816"/>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16433280"/>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2400" dirty="0">
                <a:solidFill>
                  <a:schemeClr val="tx1"/>
                </a:solidFill>
              </a:rPr>
              <a:t>Most active co-commissioners (by 1</a:t>
            </a:r>
            <a:r>
              <a:rPr lang="en-GB" sz="2400" baseline="30000" dirty="0">
                <a:solidFill>
                  <a:schemeClr val="tx1"/>
                </a:solidFill>
              </a:rPr>
              <a:t>St</a:t>
            </a:r>
            <a:r>
              <a:rPr lang="en-GB" sz="2400" dirty="0">
                <a:solidFill>
                  <a:schemeClr val="tx1"/>
                </a:solidFill>
              </a:rPr>
              <a:t> UK window)</a:t>
            </a:r>
          </a:p>
        </c:rich>
      </c:tx>
      <c:layout/>
      <c:overlay val="0"/>
      <c:spPr>
        <a:noFill/>
        <a:ln>
          <a:noFill/>
        </a:ln>
        <a:effectLst/>
      </c:spPr>
    </c:title>
    <c:autoTitleDeleted val="0"/>
    <c:plotArea>
      <c:layout/>
      <c:barChart>
        <c:barDir val="col"/>
        <c:grouping val="clustered"/>
        <c:varyColors val="0"/>
        <c:ser>
          <c:idx val="0"/>
          <c:order val="0"/>
          <c:tx>
            <c:strRef>
              <c:f>'[HETV Production with 2019Q1 2019-05-22.xlsx]all years'!$A$23</c:f>
              <c:strCache>
                <c:ptCount val="1"/>
                <c:pt idx="0">
                  <c:v>Acorn</c:v>
                </c:pt>
              </c:strCache>
            </c:strRef>
          </c:tx>
          <c:spPr>
            <a:solidFill>
              <a:schemeClr val="accent1"/>
            </a:solidFill>
            <a:ln>
              <a:noFill/>
            </a:ln>
            <a:effectLst/>
          </c:spPr>
          <c:invertIfNegative val="0"/>
          <c:cat>
            <c:numRef>
              <c:f>'[HETV Production with 2019Q1 2019-05-22.xlsx]all years'!$B$22:$G$22</c:f>
              <c:numCache>
                <c:formatCode>General</c:formatCode>
                <c:ptCount val="6"/>
                <c:pt idx="0">
                  <c:v>2014</c:v>
                </c:pt>
                <c:pt idx="1">
                  <c:v>2015</c:v>
                </c:pt>
                <c:pt idx="2">
                  <c:v>2016</c:v>
                </c:pt>
                <c:pt idx="3">
                  <c:v>2017</c:v>
                </c:pt>
                <c:pt idx="4">
                  <c:v>2018</c:v>
                </c:pt>
                <c:pt idx="5">
                  <c:v>2019</c:v>
                </c:pt>
              </c:numCache>
            </c:numRef>
          </c:cat>
          <c:val>
            <c:numRef>
              <c:f>'[HETV Production with 2019Q1 2019-05-22.xlsx]all years'!$B$23:$G$23</c:f>
              <c:numCache>
                <c:formatCode>General</c:formatCode>
                <c:ptCount val="6"/>
                <c:pt idx="5">
                  <c:v>1</c:v>
                </c:pt>
              </c:numCache>
            </c:numRef>
          </c:val>
          <c:extLst xmlns:c16r2="http://schemas.microsoft.com/office/drawing/2015/06/chart">
            <c:ext xmlns:c16="http://schemas.microsoft.com/office/drawing/2014/chart" uri="{C3380CC4-5D6E-409C-BE32-E72D297353CC}">
              <c16:uniqueId val="{00000000-CEF5-7E4B-BCF6-DC45B79CFF70}"/>
            </c:ext>
          </c:extLst>
        </c:ser>
        <c:ser>
          <c:idx val="1"/>
          <c:order val="1"/>
          <c:tx>
            <c:strRef>
              <c:f>'[HETV Production with 2019Q1 2019-05-22.xlsx]all years'!$A$24</c:f>
              <c:strCache>
                <c:ptCount val="1"/>
                <c:pt idx="0">
                  <c:v>Amazon</c:v>
                </c:pt>
              </c:strCache>
            </c:strRef>
          </c:tx>
          <c:spPr>
            <a:solidFill>
              <a:schemeClr val="accent2"/>
            </a:solidFill>
            <a:ln>
              <a:noFill/>
            </a:ln>
            <a:effectLst/>
          </c:spPr>
          <c:invertIfNegative val="0"/>
          <c:cat>
            <c:numRef>
              <c:f>'[HETV Production with 2019Q1 2019-05-22.xlsx]all years'!$B$22:$G$22</c:f>
              <c:numCache>
                <c:formatCode>General</c:formatCode>
                <c:ptCount val="6"/>
                <c:pt idx="0">
                  <c:v>2014</c:v>
                </c:pt>
                <c:pt idx="1">
                  <c:v>2015</c:v>
                </c:pt>
                <c:pt idx="2">
                  <c:v>2016</c:v>
                </c:pt>
                <c:pt idx="3">
                  <c:v>2017</c:v>
                </c:pt>
                <c:pt idx="4">
                  <c:v>2018</c:v>
                </c:pt>
                <c:pt idx="5">
                  <c:v>2019</c:v>
                </c:pt>
              </c:numCache>
            </c:numRef>
          </c:cat>
          <c:val>
            <c:numRef>
              <c:f>'[HETV Production with 2019Q1 2019-05-22.xlsx]all years'!$B$24:$G$24</c:f>
              <c:numCache>
                <c:formatCode>General</c:formatCode>
                <c:ptCount val="6"/>
                <c:pt idx="0">
                  <c:v>1</c:v>
                </c:pt>
                <c:pt idx="1">
                  <c:v>1</c:v>
                </c:pt>
                <c:pt idx="2">
                  <c:v>1</c:v>
                </c:pt>
              </c:numCache>
            </c:numRef>
          </c:val>
          <c:extLst xmlns:c16r2="http://schemas.microsoft.com/office/drawing/2015/06/chart">
            <c:ext xmlns:c16="http://schemas.microsoft.com/office/drawing/2014/chart" uri="{C3380CC4-5D6E-409C-BE32-E72D297353CC}">
              <c16:uniqueId val="{00000001-CEF5-7E4B-BCF6-DC45B79CFF70}"/>
            </c:ext>
          </c:extLst>
        </c:ser>
        <c:ser>
          <c:idx val="2"/>
          <c:order val="2"/>
          <c:tx>
            <c:strRef>
              <c:f>'[HETV Production with 2019Q1 2019-05-22.xlsx]all years'!$A$25</c:f>
              <c:strCache>
                <c:ptCount val="1"/>
                <c:pt idx="0">
                  <c:v>BBC</c:v>
                </c:pt>
              </c:strCache>
            </c:strRef>
          </c:tx>
          <c:spPr>
            <a:solidFill>
              <a:schemeClr val="accent3"/>
            </a:solidFill>
            <a:ln>
              <a:noFill/>
            </a:ln>
            <a:effectLst/>
          </c:spPr>
          <c:invertIfNegative val="0"/>
          <c:cat>
            <c:numRef>
              <c:f>'[HETV Production with 2019Q1 2019-05-22.xlsx]all years'!$B$22:$G$22</c:f>
              <c:numCache>
                <c:formatCode>General</c:formatCode>
                <c:ptCount val="6"/>
                <c:pt idx="0">
                  <c:v>2014</c:v>
                </c:pt>
                <c:pt idx="1">
                  <c:v>2015</c:v>
                </c:pt>
                <c:pt idx="2">
                  <c:v>2016</c:v>
                </c:pt>
                <c:pt idx="3">
                  <c:v>2017</c:v>
                </c:pt>
                <c:pt idx="4">
                  <c:v>2018</c:v>
                </c:pt>
                <c:pt idx="5">
                  <c:v>2019</c:v>
                </c:pt>
              </c:numCache>
            </c:numRef>
          </c:cat>
          <c:val>
            <c:numRef>
              <c:f>'[HETV Production with 2019Q1 2019-05-22.xlsx]all years'!$B$25:$G$25</c:f>
              <c:numCache>
                <c:formatCode>General</c:formatCode>
                <c:ptCount val="6"/>
                <c:pt idx="0">
                  <c:v>8</c:v>
                </c:pt>
                <c:pt idx="1">
                  <c:v>9</c:v>
                </c:pt>
                <c:pt idx="2">
                  <c:v>8</c:v>
                </c:pt>
                <c:pt idx="3">
                  <c:v>19</c:v>
                </c:pt>
                <c:pt idx="4">
                  <c:v>13</c:v>
                </c:pt>
                <c:pt idx="5">
                  <c:v>8</c:v>
                </c:pt>
              </c:numCache>
            </c:numRef>
          </c:val>
          <c:extLst xmlns:c16r2="http://schemas.microsoft.com/office/drawing/2015/06/chart">
            <c:ext xmlns:c16="http://schemas.microsoft.com/office/drawing/2014/chart" uri="{C3380CC4-5D6E-409C-BE32-E72D297353CC}">
              <c16:uniqueId val="{00000002-CEF5-7E4B-BCF6-DC45B79CFF70}"/>
            </c:ext>
          </c:extLst>
        </c:ser>
        <c:ser>
          <c:idx val="3"/>
          <c:order val="3"/>
          <c:tx>
            <c:strRef>
              <c:f>'[HETV Production with 2019Q1 2019-05-22.xlsx]all years'!$A$26</c:f>
              <c:strCache>
                <c:ptCount val="1"/>
                <c:pt idx="0">
                  <c:v>C4</c:v>
                </c:pt>
              </c:strCache>
            </c:strRef>
          </c:tx>
          <c:spPr>
            <a:solidFill>
              <a:schemeClr val="accent4"/>
            </a:solidFill>
            <a:ln>
              <a:noFill/>
            </a:ln>
            <a:effectLst/>
          </c:spPr>
          <c:invertIfNegative val="0"/>
          <c:cat>
            <c:numRef>
              <c:f>'[HETV Production with 2019Q1 2019-05-22.xlsx]all years'!$B$22:$G$22</c:f>
              <c:numCache>
                <c:formatCode>General</c:formatCode>
                <c:ptCount val="6"/>
                <c:pt idx="0">
                  <c:v>2014</c:v>
                </c:pt>
                <c:pt idx="1">
                  <c:v>2015</c:v>
                </c:pt>
                <c:pt idx="2">
                  <c:v>2016</c:v>
                </c:pt>
                <c:pt idx="3">
                  <c:v>2017</c:v>
                </c:pt>
                <c:pt idx="4">
                  <c:v>2018</c:v>
                </c:pt>
                <c:pt idx="5">
                  <c:v>2019</c:v>
                </c:pt>
              </c:numCache>
            </c:numRef>
          </c:cat>
          <c:val>
            <c:numRef>
              <c:f>'[HETV Production with 2019Q1 2019-05-22.xlsx]all years'!$B$26:$G$26</c:f>
              <c:numCache>
                <c:formatCode>General</c:formatCode>
                <c:ptCount val="6"/>
                <c:pt idx="0">
                  <c:v>4</c:v>
                </c:pt>
                <c:pt idx="1">
                  <c:v>1</c:v>
                </c:pt>
                <c:pt idx="2">
                  <c:v>6</c:v>
                </c:pt>
                <c:pt idx="3">
                  <c:v>3</c:v>
                </c:pt>
                <c:pt idx="4">
                  <c:v>2</c:v>
                </c:pt>
                <c:pt idx="5">
                  <c:v>5</c:v>
                </c:pt>
              </c:numCache>
            </c:numRef>
          </c:val>
          <c:extLst xmlns:c16r2="http://schemas.microsoft.com/office/drawing/2015/06/chart">
            <c:ext xmlns:c16="http://schemas.microsoft.com/office/drawing/2014/chart" uri="{C3380CC4-5D6E-409C-BE32-E72D297353CC}">
              <c16:uniqueId val="{00000003-CEF5-7E4B-BCF6-DC45B79CFF70}"/>
            </c:ext>
          </c:extLst>
        </c:ser>
        <c:ser>
          <c:idx val="4"/>
          <c:order val="4"/>
          <c:tx>
            <c:strRef>
              <c:f>'[HETV Production with 2019Q1 2019-05-22.xlsx]all years'!$A$27</c:f>
              <c:strCache>
                <c:ptCount val="1"/>
                <c:pt idx="0">
                  <c:v>Fox</c:v>
                </c:pt>
              </c:strCache>
            </c:strRef>
          </c:tx>
          <c:spPr>
            <a:solidFill>
              <a:schemeClr val="accent5"/>
            </a:solidFill>
            <a:ln>
              <a:noFill/>
            </a:ln>
            <a:effectLst/>
          </c:spPr>
          <c:invertIfNegative val="0"/>
          <c:cat>
            <c:numRef>
              <c:f>'[HETV Production with 2019Q1 2019-05-22.xlsx]all years'!$B$22:$G$22</c:f>
              <c:numCache>
                <c:formatCode>General</c:formatCode>
                <c:ptCount val="6"/>
                <c:pt idx="0">
                  <c:v>2014</c:v>
                </c:pt>
                <c:pt idx="1">
                  <c:v>2015</c:v>
                </c:pt>
                <c:pt idx="2">
                  <c:v>2016</c:v>
                </c:pt>
                <c:pt idx="3">
                  <c:v>2017</c:v>
                </c:pt>
                <c:pt idx="4">
                  <c:v>2018</c:v>
                </c:pt>
                <c:pt idx="5">
                  <c:v>2019</c:v>
                </c:pt>
              </c:numCache>
            </c:numRef>
          </c:cat>
          <c:val>
            <c:numRef>
              <c:f>'[HETV Production with 2019Q1 2019-05-22.xlsx]all years'!$B$27:$G$27</c:f>
              <c:numCache>
                <c:formatCode>General</c:formatCode>
                <c:ptCount val="6"/>
                <c:pt idx="5">
                  <c:v>1</c:v>
                </c:pt>
              </c:numCache>
            </c:numRef>
          </c:val>
          <c:extLst xmlns:c16r2="http://schemas.microsoft.com/office/drawing/2015/06/chart">
            <c:ext xmlns:c16="http://schemas.microsoft.com/office/drawing/2014/chart" uri="{C3380CC4-5D6E-409C-BE32-E72D297353CC}">
              <c16:uniqueId val="{00000004-CEF5-7E4B-BCF6-DC45B79CFF70}"/>
            </c:ext>
          </c:extLst>
        </c:ser>
        <c:ser>
          <c:idx val="5"/>
          <c:order val="5"/>
          <c:tx>
            <c:strRef>
              <c:f>'[HETV Production with 2019Q1 2019-05-22.xlsx]all years'!$A$28</c:f>
              <c:strCache>
                <c:ptCount val="1"/>
                <c:pt idx="0">
                  <c:v>ITV</c:v>
                </c:pt>
              </c:strCache>
            </c:strRef>
          </c:tx>
          <c:spPr>
            <a:solidFill>
              <a:schemeClr val="accent6"/>
            </a:solidFill>
            <a:ln>
              <a:noFill/>
            </a:ln>
            <a:effectLst/>
          </c:spPr>
          <c:invertIfNegative val="0"/>
          <c:cat>
            <c:numRef>
              <c:f>'[HETV Production with 2019Q1 2019-05-22.xlsx]all years'!$B$22:$G$22</c:f>
              <c:numCache>
                <c:formatCode>General</c:formatCode>
                <c:ptCount val="6"/>
                <c:pt idx="0">
                  <c:v>2014</c:v>
                </c:pt>
                <c:pt idx="1">
                  <c:v>2015</c:v>
                </c:pt>
                <c:pt idx="2">
                  <c:v>2016</c:v>
                </c:pt>
                <c:pt idx="3">
                  <c:v>2017</c:v>
                </c:pt>
                <c:pt idx="4">
                  <c:v>2018</c:v>
                </c:pt>
                <c:pt idx="5">
                  <c:v>2019</c:v>
                </c:pt>
              </c:numCache>
            </c:numRef>
          </c:cat>
          <c:val>
            <c:numRef>
              <c:f>'[HETV Production with 2019Q1 2019-05-22.xlsx]all years'!$B$28:$G$28</c:f>
              <c:numCache>
                <c:formatCode>General</c:formatCode>
                <c:ptCount val="6"/>
                <c:pt idx="0">
                  <c:v>1</c:v>
                </c:pt>
                <c:pt idx="1">
                  <c:v>4</c:v>
                </c:pt>
                <c:pt idx="2">
                  <c:v>2</c:v>
                </c:pt>
                <c:pt idx="3">
                  <c:v>7</c:v>
                </c:pt>
                <c:pt idx="4">
                  <c:v>6</c:v>
                </c:pt>
                <c:pt idx="5">
                  <c:v>5</c:v>
                </c:pt>
              </c:numCache>
            </c:numRef>
          </c:val>
          <c:extLst xmlns:c16r2="http://schemas.microsoft.com/office/drawing/2015/06/chart">
            <c:ext xmlns:c16="http://schemas.microsoft.com/office/drawing/2014/chart" uri="{C3380CC4-5D6E-409C-BE32-E72D297353CC}">
              <c16:uniqueId val="{00000005-CEF5-7E4B-BCF6-DC45B79CFF70}"/>
            </c:ext>
          </c:extLst>
        </c:ser>
        <c:ser>
          <c:idx val="6"/>
          <c:order val="6"/>
          <c:tx>
            <c:strRef>
              <c:f>'[HETV Production with 2019Q1 2019-05-22.xlsx]all years'!$A$29</c:f>
              <c:strCache>
                <c:ptCount val="1"/>
                <c:pt idx="0">
                  <c:v>Netflix</c:v>
                </c:pt>
              </c:strCache>
            </c:strRef>
          </c:tx>
          <c:spPr>
            <a:solidFill>
              <a:schemeClr val="accent1">
                <a:lumMod val="60000"/>
              </a:schemeClr>
            </a:solidFill>
            <a:ln>
              <a:noFill/>
            </a:ln>
            <a:effectLst/>
          </c:spPr>
          <c:invertIfNegative val="0"/>
          <c:cat>
            <c:numRef>
              <c:f>'[HETV Production with 2019Q1 2019-05-22.xlsx]all years'!$B$22:$G$22</c:f>
              <c:numCache>
                <c:formatCode>General</c:formatCode>
                <c:ptCount val="6"/>
                <c:pt idx="0">
                  <c:v>2014</c:v>
                </c:pt>
                <c:pt idx="1">
                  <c:v>2015</c:v>
                </c:pt>
                <c:pt idx="2">
                  <c:v>2016</c:v>
                </c:pt>
                <c:pt idx="3">
                  <c:v>2017</c:v>
                </c:pt>
                <c:pt idx="4">
                  <c:v>2018</c:v>
                </c:pt>
                <c:pt idx="5">
                  <c:v>2019</c:v>
                </c:pt>
              </c:numCache>
            </c:numRef>
          </c:cat>
          <c:val>
            <c:numRef>
              <c:f>'[HETV Production with 2019Q1 2019-05-22.xlsx]all years'!$B$29:$G$29</c:f>
              <c:numCache>
                <c:formatCode>General</c:formatCode>
                <c:ptCount val="6"/>
                <c:pt idx="3">
                  <c:v>1</c:v>
                </c:pt>
              </c:numCache>
            </c:numRef>
          </c:val>
          <c:extLst xmlns:c16r2="http://schemas.microsoft.com/office/drawing/2015/06/chart">
            <c:ext xmlns:c16="http://schemas.microsoft.com/office/drawing/2014/chart" uri="{C3380CC4-5D6E-409C-BE32-E72D297353CC}">
              <c16:uniqueId val="{00000006-CEF5-7E4B-BCF6-DC45B79CFF70}"/>
            </c:ext>
          </c:extLst>
        </c:ser>
        <c:ser>
          <c:idx val="7"/>
          <c:order val="7"/>
          <c:tx>
            <c:strRef>
              <c:f>'[HETV Production with 2019Q1 2019-05-22.xlsx]all years'!$A$30</c:f>
              <c:strCache>
                <c:ptCount val="1"/>
                <c:pt idx="0">
                  <c:v>Sky</c:v>
                </c:pt>
              </c:strCache>
            </c:strRef>
          </c:tx>
          <c:spPr>
            <a:solidFill>
              <a:schemeClr val="accent2">
                <a:lumMod val="60000"/>
              </a:schemeClr>
            </a:solidFill>
            <a:ln>
              <a:noFill/>
            </a:ln>
            <a:effectLst/>
          </c:spPr>
          <c:invertIfNegative val="0"/>
          <c:cat>
            <c:numRef>
              <c:f>'[HETV Production with 2019Q1 2019-05-22.xlsx]all years'!$B$22:$G$22</c:f>
              <c:numCache>
                <c:formatCode>General</c:formatCode>
                <c:ptCount val="6"/>
                <c:pt idx="0">
                  <c:v>2014</c:v>
                </c:pt>
                <c:pt idx="1">
                  <c:v>2015</c:v>
                </c:pt>
                <c:pt idx="2">
                  <c:v>2016</c:v>
                </c:pt>
                <c:pt idx="3">
                  <c:v>2017</c:v>
                </c:pt>
                <c:pt idx="4">
                  <c:v>2018</c:v>
                </c:pt>
                <c:pt idx="5">
                  <c:v>2019</c:v>
                </c:pt>
              </c:numCache>
            </c:numRef>
          </c:cat>
          <c:val>
            <c:numRef>
              <c:f>'[HETV Production with 2019Q1 2019-05-22.xlsx]all years'!$B$30:$G$30</c:f>
              <c:numCache>
                <c:formatCode>General</c:formatCode>
                <c:ptCount val="6"/>
                <c:pt idx="0">
                  <c:v>2</c:v>
                </c:pt>
                <c:pt idx="1">
                  <c:v>2</c:v>
                </c:pt>
                <c:pt idx="2">
                  <c:v>5</c:v>
                </c:pt>
                <c:pt idx="3">
                  <c:v>5</c:v>
                </c:pt>
                <c:pt idx="4">
                  <c:v>7</c:v>
                </c:pt>
                <c:pt idx="5">
                  <c:v>3</c:v>
                </c:pt>
              </c:numCache>
            </c:numRef>
          </c:val>
          <c:extLst xmlns:c16r2="http://schemas.microsoft.com/office/drawing/2015/06/chart">
            <c:ext xmlns:c16="http://schemas.microsoft.com/office/drawing/2014/chart" uri="{C3380CC4-5D6E-409C-BE32-E72D297353CC}">
              <c16:uniqueId val="{00000007-CEF5-7E4B-BCF6-DC45B79CFF70}"/>
            </c:ext>
          </c:extLst>
        </c:ser>
        <c:ser>
          <c:idx val="8"/>
          <c:order val="8"/>
          <c:tx>
            <c:strRef>
              <c:f>'[HETV Production with 2019Q1 2019-05-22.xlsx]all years'!$A$31</c:f>
              <c:strCache>
                <c:ptCount val="1"/>
                <c:pt idx="0">
                  <c:v>UKTV</c:v>
                </c:pt>
              </c:strCache>
            </c:strRef>
          </c:tx>
          <c:spPr>
            <a:solidFill>
              <a:schemeClr val="accent3">
                <a:lumMod val="60000"/>
              </a:schemeClr>
            </a:solidFill>
            <a:ln>
              <a:noFill/>
            </a:ln>
            <a:effectLst/>
          </c:spPr>
          <c:invertIfNegative val="0"/>
          <c:cat>
            <c:numRef>
              <c:f>'[HETV Production with 2019Q1 2019-05-22.xlsx]all years'!$B$22:$G$22</c:f>
              <c:numCache>
                <c:formatCode>General</c:formatCode>
                <c:ptCount val="6"/>
                <c:pt idx="0">
                  <c:v>2014</c:v>
                </c:pt>
                <c:pt idx="1">
                  <c:v>2015</c:v>
                </c:pt>
                <c:pt idx="2">
                  <c:v>2016</c:v>
                </c:pt>
                <c:pt idx="3">
                  <c:v>2017</c:v>
                </c:pt>
                <c:pt idx="4">
                  <c:v>2018</c:v>
                </c:pt>
                <c:pt idx="5">
                  <c:v>2019</c:v>
                </c:pt>
              </c:numCache>
            </c:numRef>
          </c:cat>
          <c:val>
            <c:numRef>
              <c:f>'[HETV Production with 2019Q1 2019-05-22.xlsx]all years'!$B$31:$G$31</c:f>
              <c:numCache>
                <c:formatCode>General</c:formatCode>
                <c:ptCount val="6"/>
                <c:pt idx="4">
                  <c:v>1</c:v>
                </c:pt>
                <c:pt idx="5">
                  <c:v>2</c:v>
                </c:pt>
              </c:numCache>
            </c:numRef>
          </c:val>
          <c:extLst xmlns:c16r2="http://schemas.microsoft.com/office/drawing/2015/06/chart">
            <c:ext xmlns:c16="http://schemas.microsoft.com/office/drawing/2014/chart" uri="{C3380CC4-5D6E-409C-BE32-E72D297353CC}">
              <c16:uniqueId val="{00000008-CEF5-7E4B-BCF6-DC45B79CFF70}"/>
            </c:ext>
          </c:extLst>
        </c:ser>
        <c:ser>
          <c:idx val="9"/>
          <c:order val="9"/>
          <c:tx>
            <c:strRef>
              <c:f>'[HETV Production with 2019Q1 2019-05-22.xlsx]all years'!$A$32</c:f>
              <c:strCache>
                <c:ptCount val="1"/>
                <c:pt idx="0">
                  <c:v>Virgin Media</c:v>
                </c:pt>
              </c:strCache>
            </c:strRef>
          </c:tx>
          <c:spPr>
            <a:solidFill>
              <a:schemeClr val="accent4">
                <a:lumMod val="60000"/>
              </a:schemeClr>
            </a:solidFill>
            <a:ln>
              <a:noFill/>
            </a:ln>
            <a:effectLst/>
          </c:spPr>
          <c:invertIfNegative val="0"/>
          <c:cat>
            <c:numRef>
              <c:f>'[HETV Production with 2019Q1 2019-05-22.xlsx]all years'!$B$22:$G$22</c:f>
              <c:numCache>
                <c:formatCode>General</c:formatCode>
                <c:ptCount val="6"/>
                <c:pt idx="0">
                  <c:v>2014</c:v>
                </c:pt>
                <c:pt idx="1">
                  <c:v>2015</c:v>
                </c:pt>
                <c:pt idx="2">
                  <c:v>2016</c:v>
                </c:pt>
                <c:pt idx="3">
                  <c:v>2017</c:v>
                </c:pt>
                <c:pt idx="4">
                  <c:v>2018</c:v>
                </c:pt>
                <c:pt idx="5">
                  <c:v>2019</c:v>
                </c:pt>
              </c:numCache>
            </c:numRef>
          </c:cat>
          <c:val>
            <c:numRef>
              <c:f>'[HETV Production with 2019Q1 2019-05-22.xlsx]all years'!$B$32:$G$32</c:f>
              <c:numCache>
                <c:formatCode>General</c:formatCode>
                <c:ptCount val="6"/>
                <c:pt idx="4">
                  <c:v>1</c:v>
                </c:pt>
              </c:numCache>
            </c:numRef>
          </c:val>
          <c:extLst xmlns:c16r2="http://schemas.microsoft.com/office/drawing/2015/06/chart">
            <c:ext xmlns:c16="http://schemas.microsoft.com/office/drawing/2014/chart" uri="{C3380CC4-5D6E-409C-BE32-E72D297353CC}">
              <c16:uniqueId val="{00000009-CEF5-7E4B-BCF6-DC45B79CFF70}"/>
            </c:ext>
          </c:extLst>
        </c:ser>
        <c:dLbls>
          <c:showLegendKey val="0"/>
          <c:showVal val="0"/>
          <c:showCatName val="0"/>
          <c:showSerName val="0"/>
          <c:showPercent val="0"/>
          <c:showBubbleSize val="0"/>
        </c:dLbls>
        <c:gapWidth val="219"/>
        <c:overlap val="-27"/>
        <c:axId val="117065984"/>
        <c:axId val="117067776"/>
      </c:barChart>
      <c:catAx>
        <c:axId val="117065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17067776"/>
        <c:crosses val="autoZero"/>
        <c:auto val="1"/>
        <c:lblAlgn val="ctr"/>
        <c:lblOffset val="100"/>
        <c:noMultiLvlLbl val="0"/>
      </c:catAx>
      <c:valAx>
        <c:axId val="1170677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170659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0CCEA8-1363-D743-8955-6074001B74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AACD312A-6C3A-8A46-9A88-E5A115384F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EA23C655-0F2A-4F42-A910-0A9C6CA11666}"/>
              </a:ext>
            </a:extLst>
          </p:cNvPr>
          <p:cNvSpPr>
            <a:spLocks noGrp="1"/>
          </p:cNvSpPr>
          <p:nvPr>
            <p:ph type="dt" sz="half" idx="10"/>
          </p:nvPr>
        </p:nvSpPr>
        <p:spPr/>
        <p:txBody>
          <a:bodyPr/>
          <a:lstStyle/>
          <a:p>
            <a:fld id="{878E9500-6853-A44C-9838-F9F4641E09F4}" type="datetimeFigureOut">
              <a:rPr lang="en-GB" smtClean="0"/>
              <a:t>05/06/2019</a:t>
            </a:fld>
            <a:endParaRPr lang="en-GB"/>
          </a:p>
        </p:txBody>
      </p:sp>
      <p:sp>
        <p:nvSpPr>
          <p:cNvPr id="5" name="Footer Placeholder 4">
            <a:extLst>
              <a:ext uri="{FF2B5EF4-FFF2-40B4-BE49-F238E27FC236}">
                <a16:creationId xmlns:a16="http://schemas.microsoft.com/office/drawing/2014/main" xmlns="" id="{3689FFF6-7840-BB47-B145-429B3F90A4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863FD0F8-6A8E-9E43-80C4-4A61E27CE857}"/>
              </a:ext>
            </a:extLst>
          </p:cNvPr>
          <p:cNvSpPr>
            <a:spLocks noGrp="1"/>
          </p:cNvSpPr>
          <p:nvPr>
            <p:ph type="sldNum" sz="quarter" idx="12"/>
          </p:nvPr>
        </p:nvSpPr>
        <p:spPr/>
        <p:txBody>
          <a:bodyPr/>
          <a:lstStyle/>
          <a:p>
            <a:fld id="{CE1BB351-3611-824A-A48F-74041B257F2A}" type="slidenum">
              <a:rPr lang="en-GB" smtClean="0"/>
              <a:t>‹#›</a:t>
            </a:fld>
            <a:endParaRPr lang="en-GB"/>
          </a:p>
        </p:txBody>
      </p:sp>
    </p:spTree>
    <p:extLst>
      <p:ext uri="{BB962C8B-B14F-4D97-AF65-F5344CB8AC3E}">
        <p14:creationId xmlns:p14="http://schemas.microsoft.com/office/powerpoint/2010/main" val="2940938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80A352-8D25-0847-82B9-4A6DC4A1660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37AF2AA0-CBFA-3543-B21F-E14DF2611F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5B6FD8FB-BA1B-5042-9C0A-CC064CC86241}"/>
              </a:ext>
            </a:extLst>
          </p:cNvPr>
          <p:cNvSpPr>
            <a:spLocks noGrp="1"/>
          </p:cNvSpPr>
          <p:nvPr>
            <p:ph type="dt" sz="half" idx="10"/>
          </p:nvPr>
        </p:nvSpPr>
        <p:spPr/>
        <p:txBody>
          <a:bodyPr/>
          <a:lstStyle/>
          <a:p>
            <a:fld id="{878E9500-6853-A44C-9838-F9F4641E09F4}" type="datetimeFigureOut">
              <a:rPr lang="en-GB" smtClean="0"/>
              <a:t>05/06/2019</a:t>
            </a:fld>
            <a:endParaRPr lang="en-GB"/>
          </a:p>
        </p:txBody>
      </p:sp>
      <p:sp>
        <p:nvSpPr>
          <p:cNvPr id="5" name="Footer Placeholder 4">
            <a:extLst>
              <a:ext uri="{FF2B5EF4-FFF2-40B4-BE49-F238E27FC236}">
                <a16:creationId xmlns:a16="http://schemas.microsoft.com/office/drawing/2014/main" xmlns="" id="{AF64604F-E460-5F48-91F3-8FDB9CD8E7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7A278CDA-F4CD-3948-BD07-657F2F0DDD74}"/>
              </a:ext>
            </a:extLst>
          </p:cNvPr>
          <p:cNvSpPr>
            <a:spLocks noGrp="1"/>
          </p:cNvSpPr>
          <p:nvPr>
            <p:ph type="sldNum" sz="quarter" idx="12"/>
          </p:nvPr>
        </p:nvSpPr>
        <p:spPr/>
        <p:txBody>
          <a:bodyPr/>
          <a:lstStyle/>
          <a:p>
            <a:fld id="{CE1BB351-3611-824A-A48F-74041B257F2A}" type="slidenum">
              <a:rPr lang="en-GB" smtClean="0"/>
              <a:t>‹#›</a:t>
            </a:fld>
            <a:endParaRPr lang="en-GB"/>
          </a:p>
        </p:txBody>
      </p:sp>
    </p:spTree>
    <p:extLst>
      <p:ext uri="{BB962C8B-B14F-4D97-AF65-F5344CB8AC3E}">
        <p14:creationId xmlns:p14="http://schemas.microsoft.com/office/powerpoint/2010/main" val="1098383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56B573B-969F-5F4F-A9B5-F494B24D4C1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9770EA27-F884-7142-B306-CD19A9EFD0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5F8B014-1F85-4346-8DA7-29C9DD94AA6A}"/>
              </a:ext>
            </a:extLst>
          </p:cNvPr>
          <p:cNvSpPr>
            <a:spLocks noGrp="1"/>
          </p:cNvSpPr>
          <p:nvPr>
            <p:ph type="dt" sz="half" idx="10"/>
          </p:nvPr>
        </p:nvSpPr>
        <p:spPr/>
        <p:txBody>
          <a:bodyPr/>
          <a:lstStyle/>
          <a:p>
            <a:fld id="{878E9500-6853-A44C-9838-F9F4641E09F4}" type="datetimeFigureOut">
              <a:rPr lang="en-GB" smtClean="0"/>
              <a:t>05/06/2019</a:t>
            </a:fld>
            <a:endParaRPr lang="en-GB"/>
          </a:p>
        </p:txBody>
      </p:sp>
      <p:sp>
        <p:nvSpPr>
          <p:cNvPr id="5" name="Footer Placeholder 4">
            <a:extLst>
              <a:ext uri="{FF2B5EF4-FFF2-40B4-BE49-F238E27FC236}">
                <a16:creationId xmlns:a16="http://schemas.microsoft.com/office/drawing/2014/main" xmlns="" id="{BBDD82FA-D830-7D4B-AB66-280C98C517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CBEDEFFE-AEAE-B14F-A923-3825AE8F32DA}"/>
              </a:ext>
            </a:extLst>
          </p:cNvPr>
          <p:cNvSpPr>
            <a:spLocks noGrp="1"/>
          </p:cNvSpPr>
          <p:nvPr>
            <p:ph type="sldNum" sz="quarter" idx="12"/>
          </p:nvPr>
        </p:nvSpPr>
        <p:spPr/>
        <p:txBody>
          <a:bodyPr/>
          <a:lstStyle/>
          <a:p>
            <a:fld id="{CE1BB351-3611-824A-A48F-74041B257F2A}" type="slidenum">
              <a:rPr lang="en-GB" smtClean="0"/>
              <a:t>‹#›</a:t>
            </a:fld>
            <a:endParaRPr lang="en-GB"/>
          </a:p>
        </p:txBody>
      </p:sp>
    </p:spTree>
    <p:extLst>
      <p:ext uri="{BB962C8B-B14F-4D97-AF65-F5344CB8AC3E}">
        <p14:creationId xmlns:p14="http://schemas.microsoft.com/office/powerpoint/2010/main" val="2059080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518F8C-BE01-7D4B-B554-D1AC122D8C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FBD59A55-4DC6-A640-A97D-6335E78D56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EE78BF76-173E-874B-BDA2-E69E4E112885}"/>
              </a:ext>
            </a:extLst>
          </p:cNvPr>
          <p:cNvSpPr>
            <a:spLocks noGrp="1"/>
          </p:cNvSpPr>
          <p:nvPr>
            <p:ph type="dt" sz="half" idx="10"/>
          </p:nvPr>
        </p:nvSpPr>
        <p:spPr/>
        <p:txBody>
          <a:bodyPr/>
          <a:lstStyle/>
          <a:p>
            <a:fld id="{878E9500-6853-A44C-9838-F9F4641E09F4}" type="datetimeFigureOut">
              <a:rPr lang="en-GB" smtClean="0"/>
              <a:t>05/06/2019</a:t>
            </a:fld>
            <a:endParaRPr lang="en-GB"/>
          </a:p>
        </p:txBody>
      </p:sp>
      <p:sp>
        <p:nvSpPr>
          <p:cNvPr id="5" name="Footer Placeholder 4">
            <a:extLst>
              <a:ext uri="{FF2B5EF4-FFF2-40B4-BE49-F238E27FC236}">
                <a16:creationId xmlns:a16="http://schemas.microsoft.com/office/drawing/2014/main" xmlns="" id="{E011EDC3-00C7-5D49-B1C0-BE76379E27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CE9AF44-ADF5-844C-83BD-8270F7B32028}"/>
              </a:ext>
            </a:extLst>
          </p:cNvPr>
          <p:cNvSpPr>
            <a:spLocks noGrp="1"/>
          </p:cNvSpPr>
          <p:nvPr>
            <p:ph type="sldNum" sz="quarter" idx="12"/>
          </p:nvPr>
        </p:nvSpPr>
        <p:spPr/>
        <p:txBody>
          <a:bodyPr/>
          <a:lstStyle/>
          <a:p>
            <a:fld id="{CE1BB351-3611-824A-A48F-74041B257F2A}" type="slidenum">
              <a:rPr lang="en-GB" smtClean="0"/>
              <a:t>‹#›</a:t>
            </a:fld>
            <a:endParaRPr lang="en-GB"/>
          </a:p>
        </p:txBody>
      </p:sp>
    </p:spTree>
    <p:extLst>
      <p:ext uri="{BB962C8B-B14F-4D97-AF65-F5344CB8AC3E}">
        <p14:creationId xmlns:p14="http://schemas.microsoft.com/office/powerpoint/2010/main" val="3761903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C2CD3B-286F-684F-8680-646BCA014F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2B585C7F-7CB8-4846-8C20-EBD32666D8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5194090-8829-4D43-A254-5D003D0D6EFE}"/>
              </a:ext>
            </a:extLst>
          </p:cNvPr>
          <p:cNvSpPr>
            <a:spLocks noGrp="1"/>
          </p:cNvSpPr>
          <p:nvPr>
            <p:ph type="dt" sz="half" idx="10"/>
          </p:nvPr>
        </p:nvSpPr>
        <p:spPr/>
        <p:txBody>
          <a:bodyPr/>
          <a:lstStyle/>
          <a:p>
            <a:fld id="{878E9500-6853-A44C-9838-F9F4641E09F4}" type="datetimeFigureOut">
              <a:rPr lang="en-GB" smtClean="0"/>
              <a:t>05/06/2019</a:t>
            </a:fld>
            <a:endParaRPr lang="en-GB"/>
          </a:p>
        </p:txBody>
      </p:sp>
      <p:sp>
        <p:nvSpPr>
          <p:cNvPr id="5" name="Footer Placeholder 4">
            <a:extLst>
              <a:ext uri="{FF2B5EF4-FFF2-40B4-BE49-F238E27FC236}">
                <a16:creationId xmlns:a16="http://schemas.microsoft.com/office/drawing/2014/main" xmlns="" id="{521DEA3B-DFD7-A54B-B1D4-A6523FAA55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A26A010-9E8A-B745-B028-D233AC2248E5}"/>
              </a:ext>
            </a:extLst>
          </p:cNvPr>
          <p:cNvSpPr>
            <a:spLocks noGrp="1"/>
          </p:cNvSpPr>
          <p:nvPr>
            <p:ph type="sldNum" sz="quarter" idx="12"/>
          </p:nvPr>
        </p:nvSpPr>
        <p:spPr/>
        <p:txBody>
          <a:bodyPr/>
          <a:lstStyle/>
          <a:p>
            <a:fld id="{CE1BB351-3611-824A-A48F-74041B257F2A}" type="slidenum">
              <a:rPr lang="en-GB" smtClean="0"/>
              <a:t>‹#›</a:t>
            </a:fld>
            <a:endParaRPr lang="en-GB"/>
          </a:p>
        </p:txBody>
      </p:sp>
    </p:spTree>
    <p:extLst>
      <p:ext uri="{BB962C8B-B14F-4D97-AF65-F5344CB8AC3E}">
        <p14:creationId xmlns:p14="http://schemas.microsoft.com/office/powerpoint/2010/main" val="1855793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8C83BE-23E2-D246-BB5C-486A7A45F5B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57DD7A36-906F-A040-9B3C-4792B4F091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CED65CB0-6C1D-CA40-B408-6B6B54C56F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F186CC8B-8E6A-B846-9D9D-2241B7FB0AA7}"/>
              </a:ext>
            </a:extLst>
          </p:cNvPr>
          <p:cNvSpPr>
            <a:spLocks noGrp="1"/>
          </p:cNvSpPr>
          <p:nvPr>
            <p:ph type="dt" sz="half" idx="10"/>
          </p:nvPr>
        </p:nvSpPr>
        <p:spPr/>
        <p:txBody>
          <a:bodyPr/>
          <a:lstStyle/>
          <a:p>
            <a:fld id="{878E9500-6853-A44C-9838-F9F4641E09F4}" type="datetimeFigureOut">
              <a:rPr lang="en-GB" smtClean="0"/>
              <a:t>05/06/2019</a:t>
            </a:fld>
            <a:endParaRPr lang="en-GB"/>
          </a:p>
        </p:txBody>
      </p:sp>
      <p:sp>
        <p:nvSpPr>
          <p:cNvPr id="6" name="Footer Placeholder 5">
            <a:extLst>
              <a:ext uri="{FF2B5EF4-FFF2-40B4-BE49-F238E27FC236}">
                <a16:creationId xmlns:a16="http://schemas.microsoft.com/office/drawing/2014/main" xmlns="" id="{6BC79006-ECE9-6D4F-8FE6-EC1D91CE6F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CB17D581-0F6D-0845-B772-3682FC425A9C}"/>
              </a:ext>
            </a:extLst>
          </p:cNvPr>
          <p:cNvSpPr>
            <a:spLocks noGrp="1"/>
          </p:cNvSpPr>
          <p:nvPr>
            <p:ph type="sldNum" sz="quarter" idx="12"/>
          </p:nvPr>
        </p:nvSpPr>
        <p:spPr/>
        <p:txBody>
          <a:bodyPr/>
          <a:lstStyle/>
          <a:p>
            <a:fld id="{CE1BB351-3611-824A-A48F-74041B257F2A}" type="slidenum">
              <a:rPr lang="en-GB" smtClean="0"/>
              <a:t>‹#›</a:t>
            </a:fld>
            <a:endParaRPr lang="en-GB"/>
          </a:p>
        </p:txBody>
      </p:sp>
    </p:spTree>
    <p:extLst>
      <p:ext uri="{BB962C8B-B14F-4D97-AF65-F5344CB8AC3E}">
        <p14:creationId xmlns:p14="http://schemas.microsoft.com/office/powerpoint/2010/main" val="1039924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911264-A23F-7F42-A5FC-70F550B81C3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7232220A-1E33-1F4B-A816-3C701B7F10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AB331974-F376-7847-A052-2C35C8D674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33E817BF-D7AF-854F-BC65-C7B9079889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B7EED750-02E4-D34E-B8CA-C4F6AB9805C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E80DB915-3526-A94D-A88E-DBBB796E7291}"/>
              </a:ext>
            </a:extLst>
          </p:cNvPr>
          <p:cNvSpPr>
            <a:spLocks noGrp="1"/>
          </p:cNvSpPr>
          <p:nvPr>
            <p:ph type="dt" sz="half" idx="10"/>
          </p:nvPr>
        </p:nvSpPr>
        <p:spPr/>
        <p:txBody>
          <a:bodyPr/>
          <a:lstStyle/>
          <a:p>
            <a:fld id="{878E9500-6853-A44C-9838-F9F4641E09F4}" type="datetimeFigureOut">
              <a:rPr lang="en-GB" smtClean="0"/>
              <a:t>05/06/2019</a:t>
            </a:fld>
            <a:endParaRPr lang="en-GB"/>
          </a:p>
        </p:txBody>
      </p:sp>
      <p:sp>
        <p:nvSpPr>
          <p:cNvPr id="8" name="Footer Placeholder 7">
            <a:extLst>
              <a:ext uri="{FF2B5EF4-FFF2-40B4-BE49-F238E27FC236}">
                <a16:creationId xmlns:a16="http://schemas.microsoft.com/office/drawing/2014/main" xmlns="" id="{E3B33080-B518-F648-A74F-5070550A4CB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942ADEAD-7389-FD4D-8395-B4AC5098378F}"/>
              </a:ext>
            </a:extLst>
          </p:cNvPr>
          <p:cNvSpPr>
            <a:spLocks noGrp="1"/>
          </p:cNvSpPr>
          <p:nvPr>
            <p:ph type="sldNum" sz="quarter" idx="12"/>
          </p:nvPr>
        </p:nvSpPr>
        <p:spPr/>
        <p:txBody>
          <a:bodyPr/>
          <a:lstStyle/>
          <a:p>
            <a:fld id="{CE1BB351-3611-824A-A48F-74041B257F2A}" type="slidenum">
              <a:rPr lang="en-GB" smtClean="0"/>
              <a:t>‹#›</a:t>
            </a:fld>
            <a:endParaRPr lang="en-GB"/>
          </a:p>
        </p:txBody>
      </p:sp>
    </p:spTree>
    <p:extLst>
      <p:ext uri="{BB962C8B-B14F-4D97-AF65-F5344CB8AC3E}">
        <p14:creationId xmlns:p14="http://schemas.microsoft.com/office/powerpoint/2010/main" val="2890567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345F5E-2402-FE41-92E3-BFBB683438C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A8ADF727-2A55-7449-9F63-84F26DAFA631}"/>
              </a:ext>
            </a:extLst>
          </p:cNvPr>
          <p:cNvSpPr>
            <a:spLocks noGrp="1"/>
          </p:cNvSpPr>
          <p:nvPr>
            <p:ph type="dt" sz="half" idx="10"/>
          </p:nvPr>
        </p:nvSpPr>
        <p:spPr/>
        <p:txBody>
          <a:bodyPr/>
          <a:lstStyle/>
          <a:p>
            <a:fld id="{878E9500-6853-A44C-9838-F9F4641E09F4}" type="datetimeFigureOut">
              <a:rPr lang="en-GB" smtClean="0"/>
              <a:t>05/06/2019</a:t>
            </a:fld>
            <a:endParaRPr lang="en-GB"/>
          </a:p>
        </p:txBody>
      </p:sp>
      <p:sp>
        <p:nvSpPr>
          <p:cNvPr id="4" name="Footer Placeholder 3">
            <a:extLst>
              <a:ext uri="{FF2B5EF4-FFF2-40B4-BE49-F238E27FC236}">
                <a16:creationId xmlns:a16="http://schemas.microsoft.com/office/drawing/2014/main" xmlns="" id="{9EA0CD39-5AC3-EF42-AD8D-946F845AAAC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7B666321-F5E5-914E-A963-F94419C4B6AC}"/>
              </a:ext>
            </a:extLst>
          </p:cNvPr>
          <p:cNvSpPr>
            <a:spLocks noGrp="1"/>
          </p:cNvSpPr>
          <p:nvPr>
            <p:ph type="sldNum" sz="quarter" idx="12"/>
          </p:nvPr>
        </p:nvSpPr>
        <p:spPr/>
        <p:txBody>
          <a:bodyPr/>
          <a:lstStyle/>
          <a:p>
            <a:fld id="{CE1BB351-3611-824A-A48F-74041B257F2A}" type="slidenum">
              <a:rPr lang="en-GB" smtClean="0"/>
              <a:t>‹#›</a:t>
            </a:fld>
            <a:endParaRPr lang="en-GB"/>
          </a:p>
        </p:txBody>
      </p:sp>
    </p:spTree>
    <p:extLst>
      <p:ext uri="{BB962C8B-B14F-4D97-AF65-F5344CB8AC3E}">
        <p14:creationId xmlns:p14="http://schemas.microsoft.com/office/powerpoint/2010/main" val="3059771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E06CB76-7A07-EE44-BB8F-FEC5AC76F492}"/>
              </a:ext>
            </a:extLst>
          </p:cNvPr>
          <p:cNvSpPr>
            <a:spLocks noGrp="1"/>
          </p:cNvSpPr>
          <p:nvPr>
            <p:ph type="dt" sz="half" idx="10"/>
          </p:nvPr>
        </p:nvSpPr>
        <p:spPr/>
        <p:txBody>
          <a:bodyPr/>
          <a:lstStyle/>
          <a:p>
            <a:fld id="{878E9500-6853-A44C-9838-F9F4641E09F4}" type="datetimeFigureOut">
              <a:rPr lang="en-GB" smtClean="0"/>
              <a:t>05/06/2019</a:t>
            </a:fld>
            <a:endParaRPr lang="en-GB"/>
          </a:p>
        </p:txBody>
      </p:sp>
      <p:sp>
        <p:nvSpPr>
          <p:cNvPr id="3" name="Footer Placeholder 2">
            <a:extLst>
              <a:ext uri="{FF2B5EF4-FFF2-40B4-BE49-F238E27FC236}">
                <a16:creationId xmlns:a16="http://schemas.microsoft.com/office/drawing/2014/main" xmlns="" id="{BF8A7D6D-8FD2-9546-A32A-068487C852A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94B55C2B-1D6A-1646-A7EF-4A50FA069C76}"/>
              </a:ext>
            </a:extLst>
          </p:cNvPr>
          <p:cNvSpPr>
            <a:spLocks noGrp="1"/>
          </p:cNvSpPr>
          <p:nvPr>
            <p:ph type="sldNum" sz="quarter" idx="12"/>
          </p:nvPr>
        </p:nvSpPr>
        <p:spPr/>
        <p:txBody>
          <a:bodyPr/>
          <a:lstStyle/>
          <a:p>
            <a:fld id="{CE1BB351-3611-824A-A48F-74041B257F2A}" type="slidenum">
              <a:rPr lang="en-GB" smtClean="0"/>
              <a:t>‹#›</a:t>
            </a:fld>
            <a:endParaRPr lang="en-GB"/>
          </a:p>
        </p:txBody>
      </p:sp>
    </p:spTree>
    <p:extLst>
      <p:ext uri="{BB962C8B-B14F-4D97-AF65-F5344CB8AC3E}">
        <p14:creationId xmlns:p14="http://schemas.microsoft.com/office/powerpoint/2010/main" val="4129984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5743B7-C505-0948-BAB0-DB54E47664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4BC5F68A-35AE-7247-8AA1-9487E01360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E7FDB404-B218-8B46-ACA9-8970E66A89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986958C-1000-C343-A792-A99B6D95E04A}"/>
              </a:ext>
            </a:extLst>
          </p:cNvPr>
          <p:cNvSpPr>
            <a:spLocks noGrp="1"/>
          </p:cNvSpPr>
          <p:nvPr>
            <p:ph type="dt" sz="half" idx="10"/>
          </p:nvPr>
        </p:nvSpPr>
        <p:spPr/>
        <p:txBody>
          <a:bodyPr/>
          <a:lstStyle/>
          <a:p>
            <a:fld id="{878E9500-6853-A44C-9838-F9F4641E09F4}" type="datetimeFigureOut">
              <a:rPr lang="en-GB" smtClean="0"/>
              <a:t>05/06/2019</a:t>
            </a:fld>
            <a:endParaRPr lang="en-GB"/>
          </a:p>
        </p:txBody>
      </p:sp>
      <p:sp>
        <p:nvSpPr>
          <p:cNvPr id="6" name="Footer Placeholder 5">
            <a:extLst>
              <a:ext uri="{FF2B5EF4-FFF2-40B4-BE49-F238E27FC236}">
                <a16:creationId xmlns:a16="http://schemas.microsoft.com/office/drawing/2014/main" xmlns="" id="{2ECA1DEB-A41F-DD40-909A-DB77A4C460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28B34DCE-28DB-3740-A3DD-27343270AFCA}"/>
              </a:ext>
            </a:extLst>
          </p:cNvPr>
          <p:cNvSpPr>
            <a:spLocks noGrp="1"/>
          </p:cNvSpPr>
          <p:nvPr>
            <p:ph type="sldNum" sz="quarter" idx="12"/>
          </p:nvPr>
        </p:nvSpPr>
        <p:spPr/>
        <p:txBody>
          <a:bodyPr/>
          <a:lstStyle/>
          <a:p>
            <a:fld id="{CE1BB351-3611-824A-A48F-74041B257F2A}" type="slidenum">
              <a:rPr lang="en-GB" smtClean="0"/>
              <a:t>‹#›</a:t>
            </a:fld>
            <a:endParaRPr lang="en-GB"/>
          </a:p>
        </p:txBody>
      </p:sp>
    </p:spTree>
    <p:extLst>
      <p:ext uri="{BB962C8B-B14F-4D97-AF65-F5344CB8AC3E}">
        <p14:creationId xmlns:p14="http://schemas.microsoft.com/office/powerpoint/2010/main" val="1055736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0D2286-8778-194F-A167-7C01A503C6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578309F7-E437-5447-AF81-56A994A1FA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27745E37-525F-C849-AF81-0AA25E5CB7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2196D49-9CBD-8244-AD19-270DD0263FFC}"/>
              </a:ext>
            </a:extLst>
          </p:cNvPr>
          <p:cNvSpPr>
            <a:spLocks noGrp="1"/>
          </p:cNvSpPr>
          <p:nvPr>
            <p:ph type="dt" sz="half" idx="10"/>
          </p:nvPr>
        </p:nvSpPr>
        <p:spPr/>
        <p:txBody>
          <a:bodyPr/>
          <a:lstStyle/>
          <a:p>
            <a:fld id="{878E9500-6853-A44C-9838-F9F4641E09F4}" type="datetimeFigureOut">
              <a:rPr lang="en-GB" smtClean="0"/>
              <a:t>05/06/2019</a:t>
            </a:fld>
            <a:endParaRPr lang="en-GB"/>
          </a:p>
        </p:txBody>
      </p:sp>
      <p:sp>
        <p:nvSpPr>
          <p:cNvPr id="6" name="Footer Placeholder 5">
            <a:extLst>
              <a:ext uri="{FF2B5EF4-FFF2-40B4-BE49-F238E27FC236}">
                <a16:creationId xmlns:a16="http://schemas.microsoft.com/office/drawing/2014/main" xmlns="" id="{F5851F0C-5B2B-5A43-B537-34FB0AACEC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31E8F08D-7D9D-AC4A-A7A0-1464FA8C5C56}"/>
              </a:ext>
            </a:extLst>
          </p:cNvPr>
          <p:cNvSpPr>
            <a:spLocks noGrp="1"/>
          </p:cNvSpPr>
          <p:nvPr>
            <p:ph type="sldNum" sz="quarter" idx="12"/>
          </p:nvPr>
        </p:nvSpPr>
        <p:spPr/>
        <p:txBody>
          <a:bodyPr/>
          <a:lstStyle/>
          <a:p>
            <a:fld id="{CE1BB351-3611-824A-A48F-74041B257F2A}" type="slidenum">
              <a:rPr lang="en-GB" smtClean="0"/>
              <a:t>‹#›</a:t>
            </a:fld>
            <a:endParaRPr lang="en-GB"/>
          </a:p>
        </p:txBody>
      </p:sp>
    </p:spTree>
    <p:extLst>
      <p:ext uri="{BB962C8B-B14F-4D97-AF65-F5344CB8AC3E}">
        <p14:creationId xmlns:p14="http://schemas.microsoft.com/office/powerpoint/2010/main" val="135573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2CB1CAD0-5CA6-AE4C-8470-B3347DBEF3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CFF274F4-F3B6-5C45-B615-CC6778829E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3E21A3F5-6D98-4948-A92F-E4445CF708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8E9500-6853-A44C-9838-F9F4641E09F4}" type="datetimeFigureOut">
              <a:rPr lang="en-GB" smtClean="0"/>
              <a:t>05/06/2019</a:t>
            </a:fld>
            <a:endParaRPr lang="en-GB"/>
          </a:p>
        </p:txBody>
      </p:sp>
      <p:sp>
        <p:nvSpPr>
          <p:cNvPr id="5" name="Footer Placeholder 4">
            <a:extLst>
              <a:ext uri="{FF2B5EF4-FFF2-40B4-BE49-F238E27FC236}">
                <a16:creationId xmlns:a16="http://schemas.microsoft.com/office/drawing/2014/main" xmlns="" id="{2DAB6AB7-1EF0-6242-8BC3-45AF46B852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1D082606-196F-FE4B-B190-592E958733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BB351-3611-824A-A48F-74041B257F2A}" type="slidenum">
              <a:rPr lang="en-GB" smtClean="0"/>
              <a:t>‹#›</a:t>
            </a:fld>
            <a:endParaRPr lang="en-GB"/>
          </a:p>
        </p:txBody>
      </p:sp>
    </p:spTree>
    <p:extLst>
      <p:ext uri="{BB962C8B-B14F-4D97-AF65-F5344CB8AC3E}">
        <p14:creationId xmlns:p14="http://schemas.microsoft.com/office/powerpoint/2010/main" val="2361179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b="1" dirty="0"/>
              <a:t>UK “high end” TV 2014-2019</a:t>
            </a:r>
          </a:p>
        </p:txBody>
      </p:sp>
      <p:sp>
        <p:nvSpPr>
          <p:cNvPr id="3" name="Content Placeholder 2"/>
          <p:cNvSpPr>
            <a:spLocks noGrp="1"/>
          </p:cNvSpPr>
          <p:nvPr>
            <p:ph idx="1"/>
          </p:nvPr>
        </p:nvSpPr>
        <p:spPr/>
        <p:txBody>
          <a:bodyPr>
            <a:normAutofit lnSpcReduction="10000"/>
          </a:bodyPr>
          <a:lstStyle/>
          <a:p>
            <a:pPr marL="0" indent="0">
              <a:buNone/>
            </a:pPr>
            <a:r>
              <a:rPr lang="en-GB" sz="3200" dirty="0"/>
              <a:t>Trends in spending and third party funding for shows using high-end TV tax relief</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sz="2000" dirty="0"/>
              <a:t>Ben Keen for COBA, based on BFI data (adjusted)</a:t>
            </a:r>
          </a:p>
          <a:p>
            <a:endParaRPr lang="en-GB" dirty="0"/>
          </a:p>
        </p:txBody>
      </p:sp>
    </p:spTree>
    <p:extLst>
      <p:ext uri="{BB962C8B-B14F-4D97-AF65-F5344CB8AC3E}">
        <p14:creationId xmlns:p14="http://schemas.microsoft.com/office/powerpoint/2010/main" val="2196181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494C17-52CB-1A4A-8399-A43539A3F528}"/>
              </a:ext>
            </a:extLst>
          </p:cNvPr>
          <p:cNvSpPr>
            <a:spLocks noGrp="1"/>
          </p:cNvSpPr>
          <p:nvPr>
            <p:ph type="title"/>
          </p:nvPr>
        </p:nvSpPr>
        <p:spPr/>
        <p:txBody>
          <a:bodyPr/>
          <a:lstStyle/>
          <a:p>
            <a:r>
              <a:rPr lang="en-GB" dirty="0"/>
              <a:t>Average budget per show has nearly doubled since 2014 (£8.4m to £16m)</a:t>
            </a:r>
          </a:p>
        </p:txBody>
      </p:sp>
      <p:graphicFrame>
        <p:nvGraphicFramePr>
          <p:cNvPr id="4" name="Content Placeholder 3">
            <a:extLst>
              <a:ext uri="{FF2B5EF4-FFF2-40B4-BE49-F238E27FC236}">
                <a16:creationId xmlns:a16="http://schemas.microsoft.com/office/drawing/2014/main" xmlns="" id="{AEE4200B-DCBC-C34B-8805-C3E69289F61F}"/>
              </a:ext>
            </a:extLst>
          </p:cNvPr>
          <p:cNvGraphicFramePr>
            <a:graphicFrameLocks noGrp="1"/>
          </p:cNvGraphicFramePr>
          <p:nvPr>
            <p:ph idx="1"/>
            <p:extLst>
              <p:ext uri="{D42A27DB-BD31-4B8C-83A1-F6EECF244321}">
                <p14:modId xmlns:p14="http://schemas.microsoft.com/office/powerpoint/2010/main" val="2950042544"/>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xmlns="" id="{0AF586C9-4B38-E442-9E67-E21FD35F4DA7}"/>
              </a:ext>
            </a:extLst>
          </p:cNvPr>
          <p:cNvSpPr txBox="1"/>
          <p:nvPr/>
        </p:nvSpPr>
        <p:spPr>
          <a:xfrm>
            <a:off x="7516677" y="6311900"/>
            <a:ext cx="3661387" cy="369332"/>
          </a:xfrm>
          <a:prstGeom prst="rect">
            <a:avLst/>
          </a:prstGeom>
          <a:noFill/>
        </p:spPr>
        <p:txBody>
          <a:bodyPr wrap="none" rtlCol="0">
            <a:spAutoFit/>
          </a:bodyPr>
          <a:lstStyle/>
          <a:p>
            <a:r>
              <a:rPr lang="en-GB" dirty="0"/>
              <a:t>Source: Ben Keen analysis of BFI data</a:t>
            </a:r>
          </a:p>
        </p:txBody>
      </p:sp>
      <p:sp>
        <p:nvSpPr>
          <p:cNvPr id="6" name="TextBox 5">
            <a:extLst>
              <a:ext uri="{FF2B5EF4-FFF2-40B4-BE49-F238E27FC236}">
                <a16:creationId xmlns:a16="http://schemas.microsoft.com/office/drawing/2014/main" xmlns="" id="{9C4D8261-0130-D841-A527-FBA46C226ADD}"/>
              </a:ext>
            </a:extLst>
          </p:cNvPr>
          <p:cNvSpPr txBox="1"/>
          <p:nvPr/>
        </p:nvSpPr>
        <p:spPr>
          <a:xfrm>
            <a:off x="464949" y="6311900"/>
            <a:ext cx="2068067" cy="369332"/>
          </a:xfrm>
          <a:prstGeom prst="rect">
            <a:avLst/>
          </a:prstGeom>
          <a:noFill/>
        </p:spPr>
        <p:txBody>
          <a:bodyPr wrap="none" rtlCol="0">
            <a:spAutoFit/>
          </a:bodyPr>
          <a:lstStyle/>
          <a:p>
            <a:r>
              <a:rPr lang="en-GB" dirty="0"/>
              <a:t>2019 = Q1 data only</a:t>
            </a:r>
          </a:p>
        </p:txBody>
      </p:sp>
    </p:spTree>
    <p:extLst>
      <p:ext uri="{BB962C8B-B14F-4D97-AF65-F5344CB8AC3E}">
        <p14:creationId xmlns:p14="http://schemas.microsoft.com/office/powerpoint/2010/main" val="3924744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0F41E2-3D0A-4C90-B712-8F4447A125A6}"/>
              </a:ext>
            </a:extLst>
          </p:cNvPr>
          <p:cNvSpPr>
            <a:spLocks noGrp="1"/>
          </p:cNvSpPr>
          <p:nvPr>
            <p:ph type="title"/>
          </p:nvPr>
        </p:nvSpPr>
        <p:spPr/>
        <p:txBody>
          <a:bodyPr/>
          <a:lstStyle/>
          <a:p>
            <a:r>
              <a:rPr lang="en-GB" dirty="0"/>
              <a:t>Number of hours per production up 24%</a:t>
            </a:r>
          </a:p>
        </p:txBody>
      </p:sp>
      <p:graphicFrame>
        <p:nvGraphicFramePr>
          <p:cNvPr id="4" name="Content Placeholder 3">
            <a:extLst>
              <a:ext uri="{FF2B5EF4-FFF2-40B4-BE49-F238E27FC236}">
                <a16:creationId xmlns:a16="http://schemas.microsoft.com/office/drawing/2014/main" xmlns="" id="{ED9FE06E-7567-2E4F-85E4-447409EEE2A6}"/>
              </a:ext>
            </a:extLst>
          </p:cNvPr>
          <p:cNvGraphicFramePr>
            <a:graphicFrameLocks noGrp="1"/>
          </p:cNvGraphicFramePr>
          <p:nvPr>
            <p:ph idx="1"/>
            <p:extLst>
              <p:ext uri="{D42A27DB-BD31-4B8C-83A1-F6EECF244321}">
                <p14:modId xmlns:p14="http://schemas.microsoft.com/office/powerpoint/2010/main" val="2261153767"/>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73527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Section 3: Co-commissioning</a:t>
            </a:r>
          </a:p>
        </p:txBody>
      </p:sp>
      <p:sp>
        <p:nvSpPr>
          <p:cNvPr id="3" name="Content Placeholder 2"/>
          <p:cNvSpPr>
            <a:spLocks noGrp="1"/>
          </p:cNvSpPr>
          <p:nvPr>
            <p:ph idx="1"/>
          </p:nvPr>
        </p:nvSpPr>
        <p:spPr/>
        <p:txBody>
          <a:bodyPr/>
          <a:lstStyle/>
          <a:p>
            <a:r>
              <a:rPr lang="en-GB" dirty="0"/>
              <a:t>Co-commissions </a:t>
            </a:r>
            <a:r>
              <a:rPr lang="en-GB" dirty="0" smtClean="0"/>
              <a:t>per year since 2014</a:t>
            </a:r>
          </a:p>
          <a:p>
            <a:r>
              <a:rPr lang="en-GB" dirty="0" smtClean="0"/>
              <a:t>Co-commissions for 2019 so far</a:t>
            </a:r>
          </a:p>
          <a:p>
            <a:r>
              <a:rPr lang="en-GB" dirty="0" smtClean="0"/>
              <a:t>PSBs and co-commissions</a:t>
            </a:r>
          </a:p>
          <a:p>
            <a:r>
              <a:rPr lang="en-GB" dirty="0" smtClean="0"/>
              <a:t>Netflix </a:t>
            </a:r>
            <a:r>
              <a:rPr lang="en-GB" dirty="0"/>
              <a:t>participation in PSB co-commissioning peaked in 2017, but </a:t>
            </a:r>
            <a:r>
              <a:rPr lang="en-GB" dirty="0" smtClean="0"/>
              <a:t>active </a:t>
            </a:r>
            <a:r>
              <a:rPr lang="en-GB" dirty="0"/>
              <a:t>in 2019 with </a:t>
            </a:r>
            <a:r>
              <a:rPr lang="en-GB" dirty="0" smtClean="0"/>
              <a:t>four </a:t>
            </a:r>
            <a:r>
              <a:rPr lang="en-GB" dirty="0"/>
              <a:t>in </a:t>
            </a:r>
            <a:r>
              <a:rPr lang="en-GB" dirty="0" smtClean="0"/>
              <a:t>year-to-date</a:t>
            </a:r>
            <a:endParaRPr lang="en-GB" dirty="0"/>
          </a:p>
          <a:p>
            <a:r>
              <a:rPr lang="en-GB" dirty="0" smtClean="0"/>
              <a:t>Other companies active as well: 32 </a:t>
            </a:r>
            <a:r>
              <a:rPr lang="en-GB" dirty="0"/>
              <a:t>different companies have partnered PSBs since </a:t>
            </a:r>
            <a:r>
              <a:rPr lang="en-GB" dirty="0" smtClean="0"/>
              <a:t>2014</a:t>
            </a:r>
            <a:endParaRPr lang="en-GB" dirty="0"/>
          </a:p>
          <a:p>
            <a:endParaRPr lang="en-GB" dirty="0"/>
          </a:p>
        </p:txBody>
      </p:sp>
    </p:spTree>
    <p:extLst>
      <p:ext uri="{BB962C8B-B14F-4D97-AF65-F5344CB8AC3E}">
        <p14:creationId xmlns:p14="http://schemas.microsoft.com/office/powerpoint/2010/main" val="2255073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A27308-8079-D849-BDDE-3E5F66C4764A}"/>
              </a:ext>
            </a:extLst>
          </p:cNvPr>
          <p:cNvSpPr>
            <a:spLocks noGrp="1"/>
          </p:cNvSpPr>
          <p:nvPr>
            <p:ph type="title"/>
          </p:nvPr>
        </p:nvSpPr>
        <p:spPr/>
        <p:txBody>
          <a:bodyPr>
            <a:normAutofit fontScale="90000"/>
          </a:bodyPr>
          <a:lstStyle/>
          <a:p>
            <a:r>
              <a:rPr lang="en-GB" dirty="0"/>
              <a:t>Number of co-commissions per year nearly doubled between 2014 and 2018 (from 16 to 30)</a:t>
            </a:r>
          </a:p>
        </p:txBody>
      </p:sp>
      <p:sp>
        <p:nvSpPr>
          <p:cNvPr id="5" name="TextBox 4">
            <a:extLst>
              <a:ext uri="{FF2B5EF4-FFF2-40B4-BE49-F238E27FC236}">
                <a16:creationId xmlns:a16="http://schemas.microsoft.com/office/drawing/2014/main" xmlns="" id="{CFEEA28E-3274-B440-A578-B61D5A959273}"/>
              </a:ext>
            </a:extLst>
          </p:cNvPr>
          <p:cNvSpPr txBox="1"/>
          <p:nvPr/>
        </p:nvSpPr>
        <p:spPr>
          <a:xfrm>
            <a:off x="7516677" y="6311900"/>
            <a:ext cx="3661387" cy="369332"/>
          </a:xfrm>
          <a:prstGeom prst="rect">
            <a:avLst/>
          </a:prstGeom>
          <a:noFill/>
        </p:spPr>
        <p:txBody>
          <a:bodyPr wrap="none" rtlCol="0">
            <a:spAutoFit/>
          </a:bodyPr>
          <a:lstStyle/>
          <a:p>
            <a:r>
              <a:rPr lang="en-GB" dirty="0"/>
              <a:t>Source: Ben Keen analysis of BFI data</a:t>
            </a:r>
          </a:p>
        </p:txBody>
      </p:sp>
      <p:graphicFrame>
        <p:nvGraphicFramePr>
          <p:cNvPr id="6" name="Content Placeholder 5">
            <a:extLst>
              <a:ext uri="{FF2B5EF4-FFF2-40B4-BE49-F238E27FC236}">
                <a16:creationId xmlns:a16="http://schemas.microsoft.com/office/drawing/2014/main" xmlns="" id="{F30BCD06-72FD-8141-A3CA-BDB83FB7E369}"/>
              </a:ext>
            </a:extLst>
          </p:cNvPr>
          <p:cNvGraphicFramePr>
            <a:graphicFrameLocks noGrp="1"/>
          </p:cNvGraphicFramePr>
          <p:nvPr>
            <p:ph idx="1"/>
            <p:extLst>
              <p:ext uri="{D42A27DB-BD31-4B8C-83A1-F6EECF244321}">
                <p14:modId xmlns:p14="http://schemas.microsoft.com/office/powerpoint/2010/main" val="3110739210"/>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82713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ED5824-6C0F-0049-BD2F-0210D4C757BF}"/>
              </a:ext>
            </a:extLst>
          </p:cNvPr>
          <p:cNvSpPr>
            <a:spLocks noGrp="1"/>
          </p:cNvSpPr>
          <p:nvPr>
            <p:ph type="title"/>
          </p:nvPr>
        </p:nvSpPr>
        <p:spPr/>
        <p:txBody>
          <a:bodyPr/>
          <a:lstStyle/>
          <a:p>
            <a:r>
              <a:rPr lang="en-GB" dirty="0"/>
              <a:t>Co-commissions for 2019 already near total for 2018</a:t>
            </a:r>
          </a:p>
        </p:txBody>
      </p:sp>
      <p:graphicFrame>
        <p:nvGraphicFramePr>
          <p:cNvPr id="4" name="Content Placeholder 3">
            <a:extLst>
              <a:ext uri="{FF2B5EF4-FFF2-40B4-BE49-F238E27FC236}">
                <a16:creationId xmlns:a16="http://schemas.microsoft.com/office/drawing/2014/main" xmlns="" id="{3E87A215-BA02-6E48-BFD0-1FC328554D9D}"/>
              </a:ext>
            </a:extLst>
          </p:cNvPr>
          <p:cNvGraphicFramePr>
            <a:graphicFrameLocks noGrp="1"/>
          </p:cNvGraphicFramePr>
          <p:nvPr>
            <p:ph idx="1"/>
            <p:extLst>
              <p:ext uri="{D42A27DB-BD31-4B8C-83A1-F6EECF244321}">
                <p14:modId xmlns:p14="http://schemas.microsoft.com/office/powerpoint/2010/main" val="724400470"/>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xmlns="" id="{017D25D1-CD8A-0141-A71A-01C43EF24DC0}"/>
              </a:ext>
            </a:extLst>
          </p:cNvPr>
          <p:cNvSpPr txBox="1"/>
          <p:nvPr/>
        </p:nvSpPr>
        <p:spPr>
          <a:xfrm>
            <a:off x="7516677" y="6311900"/>
            <a:ext cx="3661387" cy="369332"/>
          </a:xfrm>
          <a:prstGeom prst="rect">
            <a:avLst/>
          </a:prstGeom>
          <a:noFill/>
        </p:spPr>
        <p:txBody>
          <a:bodyPr wrap="none" rtlCol="0">
            <a:spAutoFit/>
          </a:bodyPr>
          <a:lstStyle/>
          <a:p>
            <a:r>
              <a:rPr lang="en-GB" dirty="0"/>
              <a:t>Source: Ben Keen analysis of BFI data</a:t>
            </a:r>
          </a:p>
        </p:txBody>
      </p:sp>
    </p:spTree>
    <p:extLst>
      <p:ext uri="{BB962C8B-B14F-4D97-AF65-F5344CB8AC3E}">
        <p14:creationId xmlns:p14="http://schemas.microsoft.com/office/powerpoint/2010/main" val="1860351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027AA1-476D-7147-8D1F-AF54C2178EFB}"/>
              </a:ext>
            </a:extLst>
          </p:cNvPr>
          <p:cNvSpPr>
            <a:spLocks noGrp="1"/>
          </p:cNvSpPr>
          <p:nvPr>
            <p:ph type="title"/>
          </p:nvPr>
        </p:nvSpPr>
        <p:spPr/>
        <p:txBody>
          <a:bodyPr/>
          <a:lstStyle/>
          <a:p>
            <a:r>
              <a:rPr lang="en-GB" dirty="0"/>
              <a:t>BBC is most active co-commissioner</a:t>
            </a:r>
          </a:p>
        </p:txBody>
      </p:sp>
      <p:graphicFrame>
        <p:nvGraphicFramePr>
          <p:cNvPr id="4" name="Content Placeholder 3">
            <a:extLst>
              <a:ext uri="{FF2B5EF4-FFF2-40B4-BE49-F238E27FC236}">
                <a16:creationId xmlns:a16="http://schemas.microsoft.com/office/drawing/2014/main" xmlns="" id="{0DCF4257-3CE3-CA4B-86EC-589A2415D0EB}"/>
              </a:ext>
            </a:extLst>
          </p:cNvPr>
          <p:cNvGraphicFramePr>
            <a:graphicFrameLocks noGrp="1"/>
          </p:cNvGraphicFramePr>
          <p:nvPr>
            <p:ph idx="1"/>
            <p:extLst>
              <p:ext uri="{D42A27DB-BD31-4B8C-83A1-F6EECF244321}">
                <p14:modId xmlns:p14="http://schemas.microsoft.com/office/powerpoint/2010/main" val="2400180145"/>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xmlns="" id="{660F2638-A40B-154A-92E3-E220E0EFE2E9}"/>
              </a:ext>
            </a:extLst>
          </p:cNvPr>
          <p:cNvSpPr txBox="1"/>
          <p:nvPr/>
        </p:nvSpPr>
        <p:spPr>
          <a:xfrm>
            <a:off x="7516677" y="6311900"/>
            <a:ext cx="3661387" cy="369332"/>
          </a:xfrm>
          <a:prstGeom prst="rect">
            <a:avLst/>
          </a:prstGeom>
          <a:noFill/>
        </p:spPr>
        <p:txBody>
          <a:bodyPr wrap="none" rtlCol="0">
            <a:spAutoFit/>
          </a:bodyPr>
          <a:lstStyle/>
          <a:p>
            <a:r>
              <a:rPr lang="en-GB" dirty="0"/>
              <a:t>Source: Ben Keen analysis of BFI data</a:t>
            </a:r>
          </a:p>
        </p:txBody>
      </p:sp>
      <p:sp>
        <p:nvSpPr>
          <p:cNvPr id="8" name="TextBox 7">
            <a:extLst>
              <a:ext uri="{FF2B5EF4-FFF2-40B4-BE49-F238E27FC236}">
                <a16:creationId xmlns:a16="http://schemas.microsoft.com/office/drawing/2014/main" xmlns="" id="{1F65B45E-3C8F-A543-B884-8A0A1F412CBE}"/>
              </a:ext>
            </a:extLst>
          </p:cNvPr>
          <p:cNvSpPr txBox="1"/>
          <p:nvPr/>
        </p:nvSpPr>
        <p:spPr>
          <a:xfrm>
            <a:off x="464949" y="6311900"/>
            <a:ext cx="4861780" cy="369332"/>
          </a:xfrm>
          <a:prstGeom prst="rect">
            <a:avLst/>
          </a:prstGeom>
          <a:noFill/>
        </p:spPr>
        <p:txBody>
          <a:bodyPr wrap="none" rtlCol="0">
            <a:spAutoFit/>
          </a:bodyPr>
          <a:lstStyle/>
          <a:p>
            <a:r>
              <a:rPr lang="en-GB" dirty="0"/>
              <a:t>2019 = Q1 data + announced future productions</a:t>
            </a:r>
          </a:p>
        </p:txBody>
      </p:sp>
    </p:spTree>
    <p:extLst>
      <p:ext uri="{BB962C8B-B14F-4D97-AF65-F5344CB8AC3E}">
        <p14:creationId xmlns:p14="http://schemas.microsoft.com/office/powerpoint/2010/main" val="2898265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A73D3B-CB47-9F44-B188-F12639AC25F5}"/>
              </a:ext>
            </a:extLst>
          </p:cNvPr>
          <p:cNvSpPr>
            <a:spLocks noGrp="1"/>
          </p:cNvSpPr>
          <p:nvPr>
            <p:ph type="title"/>
          </p:nvPr>
        </p:nvSpPr>
        <p:spPr/>
        <p:txBody>
          <a:bodyPr/>
          <a:lstStyle/>
          <a:p>
            <a:r>
              <a:rPr lang="en-GB" dirty="0"/>
              <a:t>PBS and Netflix most active partners for PSBs</a:t>
            </a:r>
          </a:p>
        </p:txBody>
      </p:sp>
      <p:graphicFrame>
        <p:nvGraphicFramePr>
          <p:cNvPr id="4" name="Content Placeholder 3">
            <a:extLst>
              <a:ext uri="{FF2B5EF4-FFF2-40B4-BE49-F238E27FC236}">
                <a16:creationId xmlns:a16="http://schemas.microsoft.com/office/drawing/2014/main" xmlns="" id="{B45B22A2-0856-9E42-81A2-EC93454283D7}"/>
              </a:ext>
            </a:extLst>
          </p:cNvPr>
          <p:cNvGraphicFramePr>
            <a:graphicFrameLocks noGrp="1"/>
          </p:cNvGraphicFramePr>
          <p:nvPr>
            <p:ph idx="1"/>
            <p:extLst>
              <p:ext uri="{D42A27DB-BD31-4B8C-83A1-F6EECF244321}">
                <p14:modId xmlns:p14="http://schemas.microsoft.com/office/powerpoint/2010/main" val="4033841461"/>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xmlns="" id="{DE937414-9FD2-AF48-910B-4BA008FB3823}"/>
              </a:ext>
            </a:extLst>
          </p:cNvPr>
          <p:cNvSpPr txBox="1"/>
          <p:nvPr/>
        </p:nvSpPr>
        <p:spPr>
          <a:xfrm>
            <a:off x="7516677" y="6311900"/>
            <a:ext cx="3661387" cy="369332"/>
          </a:xfrm>
          <a:prstGeom prst="rect">
            <a:avLst/>
          </a:prstGeom>
          <a:noFill/>
        </p:spPr>
        <p:txBody>
          <a:bodyPr wrap="none" rtlCol="0">
            <a:spAutoFit/>
          </a:bodyPr>
          <a:lstStyle/>
          <a:p>
            <a:r>
              <a:rPr lang="en-GB" dirty="0"/>
              <a:t>Source: Ben Keen analysis of BFI data</a:t>
            </a:r>
          </a:p>
        </p:txBody>
      </p:sp>
      <p:sp>
        <p:nvSpPr>
          <p:cNvPr id="6" name="TextBox 5">
            <a:extLst>
              <a:ext uri="{FF2B5EF4-FFF2-40B4-BE49-F238E27FC236}">
                <a16:creationId xmlns:a16="http://schemas.microsoft.com/office/drawing/2014/main" xmlns="" id="{326920D0-6D85-1E4B-B39D-4A0720E3B4B4}"/>
              </a:ext>
            </a:extLst>
          </p:cNvPr>
          <p:cNvSpPr txBox="1"/>
          <p:nvPr/>
        </p:nvSpPr>
        <p:spPr>
          <a:xfrm>
            <a:off x="464949" y="6311900"/>
            <a:ext cx="4861780" cy="369332"/>
          </a:xfrm>
          <a:prstGeom prst="rect">
            <a:avLst/>
          </a:prstGeom>
          <a:noFill/>
        </p:spPr>
        <p:txBody>
          <a:bodyPr wrap="none" rtlCol="0">
            <a:spAutoFit/>
          </a:bodyPr>
          <a:lstStyle/>
          <a:p>
            <a:r>
              <a:rPr lang="en-GB" dirty="0"/>
              <a:t>2019 = Q1 data + announced future productions</a:t>
            </a:r>
          </a:p>
        </p:txBody>
      </p:sp>
    </p:spTree>
    <p:extLst>
      <p:ext uri="{BB962C8B-B14F-4D97-AF65-F5344CB8AC3E}">
        <p14:creationId xmlns:p14="http://schemas.microsoft.com/office/powerpoint/2010/main" val="2001129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0AC179D-0389-2E48-9360-2B0BE5DCD46E}"/>
              </a:ext>
            </a:extLst>
          </p:cNvPr>
          <p:cNvSpPr>
            <a:spLocks noGrp="1"/>
          </p:cNvSpPr>
          <p:nvPr>
            <p:ph type="title"/>
          </p:nvPr>
        </p:nvSpPr>
        <p:spPr/>
        <p:txBody>
          <a:bodyPr/>
          <a:lstStyle/>
          <a:p>
            <a:r>
              <a:rPr lang="en-GB" dirty="0"/>
              <a:t>Netflix co-pros with PSBs peaked in 2017, but others have increased significantly</a:t>
            </a:r>
          </a:p>
        </p:txBody>
      </p:sp>
      <p:graphicFrame>
        <p:nvGraphicFramePr>
          <p:cNvPr id="6" name="Content Placeholder 5">
            <a:extLst>
              <a:ext uri="{FF2B5EF4-FFF2-40B4-BE49-F238E27FC236}">
                <a16:creationId xmlns:a16="http://schemas.microsoft.com/office/drawing/2014/main" xmlns="" id="{F7084C8D-1B9C-1545-8790-3F9976B9BAC9}"/>
              </a:ext>
            </a:extLst>
          </p:cNvPr>
          <p:cNvGraphicFramePr>
            <a:graphicFrameLocks noGrp="1"/>
          </p:cNvGraphicFramePr>
          <p:nvPr>
            <p:ph idx="1"/>
            <p:extLst>
              <p:ext uri="{D42A27DB-BD31-4B8C-83A1-F6EECF244321}">
                <p14:modId xmlns:p14="http://schemas.microsoft.com/office/powerpoint/2010/main" val="3573326164"/>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11522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EB96D7-F141-4685-9424-78000B99C8B5}"/>
              </a:ext>
            </a:extLst>
          </p:cNvPr>
          <p:cNvSpPr>
            <a:spLocks noGrp="1"/>
          </p:cNvSpPr>
          <p:nvPr>
            <p:ph type="title"/>
          </p:nvPr>
        </p:nvSpPr>
        <p:spPr/>
        <p:txBody>
          <a:bodyPr/>
          <a:lstStyle/>
          <a:p>
            <a:r>
              <a:rPr lang="en-GB" dirty="0"/>
              <a:t>Methodology</a:t>
            </a:r>
          </a:p>
        </p:txBody>
      </p:sp>
      <p:sp>
        <p:nvSpPr>
          <p:cNvPr id="3" name="Content Placeholder 2">
            <a:extLst>
              <a:ext uri="{FF2B5EF4-FFF2-40B4-BE49-F238E27FC236}">
                <a16:creationId xmlns:a16="http://schemas.microsoft.com/office/drawing/2014/main" xmlns="" id="{024C4F97-DD9E-4F94-B12D-338F7B968A59}"/>
              </a:ext>
            </a:extLst>
          </p:cNvPr>
          <p:cNvSpPr>
            <a:spLocks noGrp="1"/>
          </p:cNvSpPr>
          <p:nvPr>
            <p:ph idx="1"/>
          </p:nvPr>
        </p:nvSpPr>
        <p:spPr/>
        <p:txBody>
          <a:bodyPr>
            <a:normAutofit fontScale="47500" lnSpcReduction="20000"/>
          </a:bodyPr>
          <a:lstStyle/>
          <a:p>
            <a:r>
              <a:rPr lang="en-GB" u="sng" dirty="0"/>
              <a:t>Methodology</a:t>
            </a:r>
            <a:endParaRPr lang="en-GB" dirty="0"/>
          </a:p>
          <a:p>
            <a:r>
              <a:rPr lang="en-GB" dirty="0"/>
              <a:t>These charts are based on analysis of BFI data. The BFI collects data at the time of production on all high-end television</a:t>
            </a:r>
            <a:r>
              <a:rPr lang="en-GB" b="1" dirty="0"/>
              <a:t> </a:t>
            </a:r>
            <a:r>
              <a:rPr lang="en-GB" dirty="0"/>
              <a:t>(HETV) programmes that have accessed or intend to access the relevant UK creative industry tax relief. To access the relief, an HETV programme must qualify as British under the relevant cultural test or as an official co-production under the terms of a bilateral co-production agreement or the European Convention on Cinematographic Co-production. To qualify, an HETV show must be a drama (including comedy) or documentary production of at least 30 minutes per episode intended for broadcast on television and/or the internet and have an average core expenditure per hour of not less than £1m. The few qualified documentaries have been excluded from this analysis.</a:t>
            </a:r>
          </a:p>
          <a:p>
            <a:r>
              <a:rPr lang="en-GB" dirty="0"/>
              <a:t>For the purpose of analysing budgets, the BFI combined co-productions (defined as above) and ‘inward investment’ productions into a single category. The BFI defines the latter as a programme substantially financed and controlled from outside the UK, where the production is attracted to the UK because of script requirements, the UK’s infrastructure or UK tax incentives. Many (but not all) inward productions are HETV programmes by virtue of their UK cultural content and the fact that they pass the cultural test administered by the BFI Certification Unit on behalf of the Secretary of State for Culture, Media and Sport. Programmes not classified as ‘co-production’ or ‘inward investment’ are classified by the BFI as ‘domestic’ productions.</a:t>
            </a:r>
          </a:p>
          <a:p>
            <a:r>
              <a:rPr lang="en-GB" dirty="0"/>
              <a:t>The spend data used in this analysis is based on ‘total spend’, which is a higher sum than just the ‘UK spend’ that is regularly published by the BFI.</a:t>
            </a:r>
          </a:p>
          <a:p>
            <a:r>
              <a:rPr lang="en-GB" dirty="0"/>
              <a:t>To analyse trends in co-financing of HETV productions, every title from 2014 to Q1 2019 has been reviewed to identify those where multiple parties were involved in commissioning and funding the programme ahead of production. Where multiple parties were involved, we have defined the programme as a co-production. But it should be noted that this is a different definition of co-production to the formal one used by the BFI. There are a number of other differences between the broad categories of ‘domestic’ and ‘co-production/inward’ used by the BFI and the categories used in this analysis. For example, not all programmes defined as ‘PSB’ are classified by the BFI as ‘domestic’ and not all those defined as ‘co-productions’ are classified as ‘inward investments’ by the BFI.</a:t>
            </a:r>
          </a:p>
          <a:p>
            <a:r>
              <a:rPr lang="en-GB" dirty="0"/>
              <a:t>The underlying BFI data is complete up to the end of Q1 2019. To make this study more current, we have also analysed all future UK productions that have been announced to date. However, it is worth noting that it is not possible to know in advance whether all of these will qualify for HETV status.</a:t>
            </a:r>
          </a:p>
          <a:p>
            <a:endParaRPr lang="en-GB" dirty="0"/>
          </a:p>
        </p:txBody>
      </p:sp>
    </p:spTree>
    <p:extLst>
      <p:ext uri="{BB962C8B-B14F-4D97-AF65-F5344CB8AC3E}">
        <p14:creationId xmlns:p14="http://schemas.microsoft.com/office/powerpoint/2010/main" val="3047260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BA56C0-AE3C-408C-8C83-E77ED2D0BE27}"/>
              </a:ext>
            </a:extLst>
          </p:cNvPr>
          <p:cNvSpPr>
            <a:spLocks noGrp="1"/>
          </p:cNvSpPr>
          <p:nvPr>
            <p:ph type="title"/>
          </p:nvPr>
        </p:nvSpPr>
        <p:spPr/>
        <p:txBody>
          <a:bodyPr/>
          <a:lstStyle/>
          <a:p>
            <a:r>
              <a:rPr lang="en-GB" dirty="0"/>
              <a:t>Ben Keen and COBA</a:t>
            </a:r>
          </a:p>
        </p:txBody>
      </p:sp>
      <p:sp>
        <p:nvSpPr>
          <p:cNvPr id="3" name="Content Placeholder 2">
            <a:extLst>
              <a:ext uri="{FF2B5EF4-FFF2-40B4-BE49-F238E27FC236}">
                <a16:creationId xmlns:a16="http://schemas.microsoft.com/office/drawing/2014/main" xmlns="" id="{3477DAB8-F919-463F-9B88-8EC3881EDAC8}"/>
              </a:ext>
            </a:extLst>
          </p:cNvPr>
          <p:cNvSpPr>
            <a:spLocks noGrp="1"/>
          </p:cNvSpPr>
          <p:nvPr>
            <p:ph idx="1"/>
          </p:nvPr>
        </p:nvSpPr>
        <p:spPr/>
        <p:txBody>
          <a:bodyPr>
            <a:normAutofit fontScale="70000" lnSpcReduction="20000"/>
          </a:bodyPr>
          <a:lstStyle/>
          <a:p>
            <a:pPr marL="0" indent="0">
              <a:buNone/>
            </a:pPr>
            <a:r>
              <a:rPr lang="en-GB" u="sng" dirty="0"/>
              <a:t>Ben Keen</a:t>
            </a:r>
            <a:endParaRPr lang="en-GB" dirty="0"/>
          </a:p>
          <a:p>
            <a:r>
              <a:rPr lang="en-GB" dirty="0"/>
              <a:t>Ben is an independent analyst and board-level advisor to companies in the Technology, Media &amp; Telecommunications (TMT) space. He has 30 years of experience helping companies and investors make better-informed decisions based on data-driven understanding of the future. </a:t>
            </a:r>
          </a:p>
          <a:p>
            <a:pPr marL="0" indent="0">
              <a:buNone/>
            </a:pPr>
            <a:endParaRPr lang="en-GB" dirty="0"/>
          </a:p>
          <a:p>
            <a:r>
              <a:rPr lang="en-GB" dirty="0"/>
              <a:t>His current interests include serving as Strategic Advisor to immersive entertainment research firm Greenlight Insights, Non-Executive Chairman of TV drama consultancy </a:t>
            </a:r>
            <a:r>
              <a:rPr lang="en-GB" dirty="0" err="1"/>
              <a:t>MediaXchange</a:t>
            </a:r>
            <a:r>
              <a:rPr lang="en-GB" dirty="0"/>
              <a:t>, Senior Advisor to start-up accelerator Match-Maker Ventures, Senior Associate at digital sports consultancy Seven League, advisor to 3 media-tech start-ups, and expert advisor to the high-level government-industry liaison organisation British Screen Advisory Council. </a:t>
            </a:r>
          </a:p>
          <a:p>
            <a:endParaRPr lang="en-GB" dirty="0"/>
          </a:p>
          <a:p>
            <a:pPr marL="0" indent="0">
              <a:buNone/>
            </a:pPr>
            <a:r>
              <a:rPr lang="en-GB" u="sng" dirty="0"/>
              <a:t>COBA</a:t>
            </a:r>
          </a:p>
          <a:p>
            <a:r>
              <a:rPr lang="en-GB" dirty="0"/>
              <a:t>The Commercial Broadcasters Association (COBA) is the industry body for multichannel broadcasters. Its members include a wide range of UK and multinational channels, broadcasting on pay and free-to-air platforms.</a:t>
            </a:r>
          </a:p>
          <a:p>
            <a:endParaRPr lang="en-GB" dirty="0"/>
          </a:p>
        </p:txBody>
      </p:sp>
    </p:spTree>
    <p:extLst>
      <p:ext uri="{BB962C8B-B14F-4D97-AF65-F5344CB8AC3E}">
        <p14:creationId xmlns:p14="http://schemas.microsoft.com/office/powerpoint/2010/main" val="3997763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3" name="Content Placeholder 2"/>
          <p:cNvSpPr>
            <a:spLocks noGrp="1"/>
          </p:cNvSpPr>
          <p:nvPr>
            <p:ph idx="1"/>
          </p:nvPr>
        </p:nvSpPr>
        <p:spPr/>
        <p:txBody>
          <a:bodyPr>
            <a:normAutofit/>
          </a:bodyPr>
          <a:lstStyle/>
          <a:p>
            <a:r>
              <a:rPr lang="en-GB" b="1" dirty="0"/>
              <a:t>Production is booming</a:t>
            </a:r>
            <a:r>
              <a:rPr lang="en-GB" dirty="0"/>
              <a:t>: Investment in UK shows using the high-end TV tax credit has doubled since 2014, with the number of hours made each year up 59%.</a:t>
            </a:r>
          </a:p>
          <a:p>
            <a:r>
              <a:rPr lang="en-GB" b="1" dirty="0"/>
              <a:t>Spend per hour is up: </a:t>
            </a:r>
            <a:r>
              <a:rPr lang="en-GB" dirty="0"/>
              <a:t>Average spend/hour has risen by 36% since 2014. Average budget/show has nearly doubled – partly due to average number of hours/show increasing substantially.</a:t>
            </a:r>
          </a:p>
          <a:p>
            <a:r>
              <a:rPr lang="en-GB" b="1" dirty="0"/>
              <a:t>Co-commissions have nearly doubled</a:t>
            </a:r>
            <a:r>
              <a:rPr lang="en-GB" dirty="0"/>
              <a:t>: Number of shows with third party involvement has nearly doubled since 2014. PSBs amongst biggest beneficiaries; trend shows no sign of slowing.</a:t>
            </a:r>
          </a:p>
          <a:p>
            <a:endParaRPr lang="en-GB" dirty="0"/>
          </a:p>
        </p:txBody>
      </p:sp>
    </p:spTree>
    <p:extLst>
      <p:ext uri="{BB962C8B-B14F-4D97-AF65-F5344CB8AC3E}">
        <p14:creationId xmlns:p14="http://schemas.microsoft.com/office/powerpoint/2010/main" val="506644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Definitions</a:t>
            </a:r>
          </a:p>
        </p:txBody>
      </p:sp>
      <p:sp>
        <p:nvSpPr>
          <p:cNvPr id="3" name="Content Placeholder 2"/>
          <p:cNvSpPr>
            <a:spLocks noGrp="1"/>
          </p:cNvSpPr>
          <p:nvPr>
            <p:ph idx="1"/>
          </p:nvPr>
        </p:nvSpPr>
        <p:spPr/>
        <p:txBody>
          <a:bodyPr>
            <a:normAutofit/>
          </a:bodyPr>
          <a:lstStyle/>
          <a:p>
            <a:pPr marL="0" indent="0">
              <a:buNone/>
            </a:pPr>
            <a:endParaRPr lang="en-GB" sz="2200" dirty="0"/>
          </a:p>
          <a:p>
            <a:r>
              <a:rPr lang="en-GB" sz="2200" dirty="0"/>
              <a:t>Data refers to television programmes using the tax relief for high end TV (HETV). In practice, the vast majority will be dramas.</a:t>
            </a:r>
          </a:p>
          <a:p>
            <a:r>
              <a:rPr lang="en-GB" sz="2200" dirty="0"/>
              <a:t>‘Domestic productions’ – lead commissioner is UK broadcaster (majority are PSBs). Does not preclude third party funding, such as an international pre-sale or co-funding with an international player.</a:t>
            </a:r>
          </a:p>
          <a:p>
            <a:r>
              <a:rPr lang="en-GB" sz="2200" dirty="0"/>
              <a:t>‘Inward investment’ – classified by the BFI as substantially financed and controlled from outside the UK, but lead commissioner may still be a UK broadcaster or SVoD.</a:t>
            </a:r>
          </a:p>
          <a:p>
            <a:r>
              <a:rPr lang="en-GB" sz="2200" dirty="0"/>
              <a:t>‘Co-production’ – made under a specific statutory co-production agreement (in practice this accounts for very few productions).</a:t>
            </a:r>
          </a:p>
          <a:p>
            <a:r>
              <a:rPr lang="en-GB" sz="2200" dirty="0"/>
              <a:t>‘Co-commission’ – production with early stage financing/editorial collaboration between UK broadcaster or SVOD and third party TV group (mostly not a statutory co-production).</a:t>
            </a:r>
          </a:p>
          <a:p>
            <a:endParaRPr lang="en-GB" dirty="0"/>
          </a:p>
        </p:txBody>
      </p:sp>
    </p:spTree>
    <p:extLst>
      <p:ext uri="{BB962C8B-B14F-4D97-AF65-F5344CB8AC3E}">
        <p14:creationId xmlns:p14="http://schemas.microsoft.com/office/powerpoint/2010/main" val="4271196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Section 1: Overall production</a:t>
            </a:r>
          </a:p>
        </p:txBody>
      </p:sp>
      <p:sp>
        <p:nvSpPr>
          <p:cNvPr id="3" name="Content Placeholder 2"/>
          <p:cNvSpPr>
            <a:spLocks noGrp="1"/>
          </p:cNvSpPr>
          <p:nvPr>
            <p:ph idx="1"/>
          </p:nvPr>
        </p:nvSpPr>
        <p:spPr/>
        <p:txBody>
          <a:bodyPr/>
          <a:lstStyle/>
          <a:p>
            <a:r>
              <a:rPr lang="en-GB" dirty="0"/>
              <a:t>Investment in shows using high end TV tax relief (HETV shows)</a:t>
            </a:r>
          </a:p>
          <a:p>
            <a:r>
              <a:rPr lang="en-GB" dirty="0"/>
              <a:t>Number of shows</a:t>
            </a:r>
          </a:p>
          <a:p>
            <a:r>
              <a:rPr lang="en-GB" dirty="0"/>
              <a:t>Number of hours</a:t>
            </a:r>
          </a:p>
        </p:txBody>
      </p:sp>
    </p:spTree>
    <p:extLst>
      <p:ext uri="{BB962C8B-B14F-4D97-AF65-F5344CB8AC3E}">
        <p14:creationId xmlns:p14="http://schemas.microsoft.com/office/powerpoint/2010/main" val="2046000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769F06-6204-4C47-8F23-93864244BEFD}"/>
              </a:ext>
            </a:extLst>
          </p:cNvPr>
          <p:cNvSpPr>
            <a:spLocks noGrp="1"/>
          </p:cNvSpPr>
          <p:nvPr>
            <p:ph type="title"/>
          </p:nvPr>
        </p:nvSpPr>
        <p:spPr/>
        <p:txBody>
          <a:bodyPr/>
          <a:lstStyle/>
          <a:p>
            <a:r>
              <a:rPr lang="en-GB" dirty="0"/>
              <a:t>Investment has more than doubled since 2014</a:t>
            </a:r>
          </a:p>
        </p:txBody>
      </p:sp>
      <p:graphicFrame>
        <p:nvGraphicFramePr>
          <p:cNvPr id="4" name="Content Placeholder 3">
            <a:extLst>
              <a:ext uri="{FF2B5EF4-FFF2-40B4-BE49-F238E27FC236}">
                <a16:creationId xmlns:a16="http://schemas.microsoft.com/office/drawing/2014/main" xmlns="" id="{7E9293DA-80FE-9642-AEB4-2035C607CFD1}"/>
              </a:ext>
            </a:extLst>
          </p:cNvPr>
          <p:cNvGraphicFramePr>
            <a:graphicFrameLocks noGrp="1"/>
          </p:cNvGraphicFramePr>
          <p:nvPr>
            <p:ph idx="1"/>
            <p:extLst>
              <p:ext uri="{D42A27DB-BD31-4B8C-83A1-F6EECF244321}">
                <p14:modId xmlns:p14="http://schemas.microsoft.com/office/powerpoint/2010/main" val="4138304678"/>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xmlns="" id="{CCD786C8-1D67-D540-B411-4B7D2C0C0C7C}"/>
              </a:ext>
            </a:extLst>
          </p:cNvPr>
          <p:cNvSpPr txBox="1"/>
          <p:nvPr/>
        </p:nvSpPr>
        <p:spPr>
          <a:xfrm>
            <a:off x="7516677" y="6311900"/>
            <a:ext cx="3661387" cy="369332"/>
          </a:xfrm>
          <a:prstGeom prst="rect">
            <a:avLst/>
          </a:prstGeom>
          <a:noFill/>
        </p:spPr>
        <p:txBody>
          <a:bodyPr wrap="none" rtlCol="0">
            <a:spAutoFit/>
          </a:bodyPr>
          <a:lstStyle/>
          <a:p>
            <a:r>
              <a:rPr lang="en-GB" dirty="0"/>
              <a:t>Source: Ben Keen analysis of BFI data</a:t>
            </a:r>
          </a:p>
        </p:txBody>
      </p:sp>
    </p:spTree>
    <p:extLst>
      <p:ext uri="{BB962C8B-B14F-4D97-AF65-F5344CB8AC3E}">
        <p14:creationId xmlns:p14="http://schemas.microsoft.com/office/powerpoint/2010/main" val="734091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361CDF-51F1-F64C-BB3B-FBD01C38E1C3}"/>
              </a:ext>
            </a:extLst>
          </p:cNvPr>
          <p:cNvSpPr>
            <a:spLocks noGrp="1"/>
          </p:cNvSpPr>
          <p:nvPr>
            <p:ph type="title"/>
          </p:nvPr>
        </p:nvSpPr>
        <p:spPr/>
        <p:txBody>
          <a:bodyPr/>
          <a:lstStyle/>
          <a:p>
            <a:r>
              <a:rPr lang="en-GB" dirty="0"/>
              <a:t>Number of shows per year up 25% since 2014</a:t>
            </a:r>
          </a:p>
        </p:txBody>
      </p:sp>
      <p:sp>
        <p:nvSpPr>
          <p:cNvPr id="5" name="TextBox 4">
            <a:extLst>
              <a:ext uri="{FF2B5EF4-FFF2-40B4-BE49-F238E27FC236}">
                <a16:creationId xmlns:a16="http://schemas.microsoft.com/office/drawing/2014/main" xmlns="" id="{CC6CEC25-34F7-0C4A-B209-D27E86362D9B}"/>
              </a:ext>
            </a:extLst>
          </p:cNvPr>
          <p:cNvSpPr txBox="1"/>
          <p:nvPr/>
        </p:nvSpPr>
        <p:spPr>
          <a:xfrm>
            <a:off x="7516677" y="6311900"/>
            <a:ext cx="3661387" cy="369332"/>
          </a:xfrm>
          <a:prstGeom prst="rect">
            <a:avLst/>
          </a:prstGeom>
          <a:noFill/>
        </p:spPr>
        <p:txBody>
          <a:bodyPr wrap="none" rtlCol="0">
            <a:spAutoFit/>
          </a:bodyPr>
          <a:lstStyle/>
          <a:p>
            <a:r>
              <a:rPr lang="en-GB" dirty="0"/>
              <a:t>Source: Ben Keen analysis of BFI data</a:t>
            </a:r>
          </a:p>
        </p:txBody>
      </p:sp>
      <p:graphicFrame>
        <p:nvGraphicFramePr>
          <p:cNvPr id="8" name="Content Placeholder 7">
            <a:extLst>
              <a:ext uri="{FF2B5EF4-FFF2-40B4-BE49-F238E27FC236}">
                <a16:creationId xmlns:a16="http://schemas.microsoft.com/office/drawing/2014/main" xmlns="" id="{87AA9F8D-BE11-374B-87D8-316A8B0FB500}"/>
              </a:ext>
            </a:extLst>
          </p:cNvPr>
          <p:cNvGraphicFramePr>
            <a:graphicFrameLocks noGrp="1"/>
          </p:cNvGraphicFramePr>
          <p:nvPr>
            <p:ph idx="1"/>
            <p:extLst>
              <p:ext uri="{D42A27DB-BD31-4B8C-83A1-F6EECF244321}">
                <p14:modId xmlns:p14="http://schemas.microsoft.com/office/powerpoint/2010/main" val="3322327702"/>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2881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9CF8E1-A243-7F45-A350-23243784F19F}"/>
              </a:ext>
            </a:extLst>
          </p:cNvPr>
          <p:cNvSpPr>
            <a:spLocks noGrp="1"/>
          </p:cNvSpPr>
          <p:nvPr>
            <p:ph type="title"/>
          </p:nvPr>
        </p:nvSpPr>
        <p:spPr/>
        <p:txBody>
          <a:bodyPr/>
          <a:lstStyle/>
          <a:p>
            <a:r>
              <a:rPr lang="en-GB" dirty="0"/>
              <a:t>Hours made per year up 59% since 2014 </a:t>
            </a:r>
          </a:p>
        </p:txBody>
      </p:sp>
      <p:graphicFrame>
        <p:nvGraphicFramePr>
          <p:cNvPr id="4" name="Content Placeholder 3">
            <a:extLst>
              <a:ext uri="{FF2B5EF4-FFF2-40B4-BE49-F238E27FC236}">
                <a16:creationId xmlns:a16="http://schemas.microsoft.com/office/drawing/2014/main" xmlns="" id="{A68853BA-08BC-3740-8219-8532C2A83258}"/>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xmlns="" id="{AEB22229-B2CB-7841-A95A-B4432FAE532E}"/>
              </a:ext>
            </a:extLst>
          </p:cNvPr>
          <p:cNvSpPr txBox="1"/>
          <p:nvPr/>
        </p:nvSpPr>
        <p:spPr>
          <a:xfrm>
            <a:off x="7516677" y="6311900"/>
            <a:ext cx="3661387" cy="369332"/>
          </a:xfrm>
          <a:prstGeom prst="rect">
            <a:avLst/>
          </a:prstGeom>
          <a:noFill/>
        </p:spPr>
        <p:txBody>
          <a:bodyPr wrap="none" rtlCol="0">
            <a:spAutoFit/>
          </a:bodyPr>
          <a:lstStyle/>
          <a:p>
            <a:r>
              <a:rPr lang="en-GB" dirty="0"/>
              <a:t>Source: Ben Keen analysis of BFI data</a:t>
            </a:r>
          </a:p>
        </p:txBody>
      </p:sp>
    </p:spTree>
    <p:extLst>
      <p:ext uri="{BB962C8B-B14F-4D97-AF65-F5344CB8AC3E}">
        <p14:creationId xmlns:p14="http://schemas.microsoft.com/office/powerpoint/2010/main" val="1448630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Section 2: Spend per hour</a:t>
            </a:r>
          </a:p>
        </p:txBody>
      </p:sp>
      <p:sp>
        <p:nvSpPr>
          <p:cNvPr id="3" name="Content Placeholder 2"/>
          <p:cNvSpPr>
            <a:spLocks noGrp="1"/>
          </p:cNvSpPr>
          <p:nvPr>
            <p:ph idx="1"/>
          </p:nvPr>
        </p:nvSpPr>
        <p:spPr/>
        <p:txBody>
          <a:bodyPr/>
          <a:lstStyle/>
          <a:p>
            <a:r>
              <a:rPr lang="en-GB" dirty="0"/>
              <a:t>Spend per hour</a:t>
            </a:r>
          </a:p>
          <a:p>
            <a:r>
              <a:rPr lang="en-GB" dirty="0"/>
              <a:t>Production </a:t>
            </a:r>
            <a:r>
              <a:rPr lang="en-GB" dirty="0" smtClean="0"/>
              <a:t>budgets</a:t>
            </a:r>
          </a:p>
          <a:p>
            <a:r>
              <a:rPr lang="en-GB" dirty="0" smtClean="0"/>
              <a:t>Hours per production</a:t>
            </a:r>
            <a:endParaRPr lang="en-GB" dirty="0"/>
          </a:p>
        </p:txBody>
      </p:sp>
    </p:spTree>
    <p:extLst>
      <p:ext uri="{BB962C8B-B14F-4D97-AF65-F5344CB8AC3E}">
        <p14:creationId xmlns:p14="http://schemas.microsoft.com/office/powerpoint/2010/main" val="4230886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34EF79-BA40-9B49-9FFC-0CB35CDB591C}"/>
              </a:ext>
            </a:extLst>
          </p:cNvPr>
          <p:cNvSpPr>
            <a:spLocks noGrp="1"/>
          </p:cNvSpPr>
          <p:nvPr>
            <p:ph type="title"/>
          </p:nvPr>
        </p:nvSpPr>
        <p:spPr/>
        <p:txBody>
          <a:bodyPr/>
          <a:lstStyle/>
          <a:p>
            <a:r>
              <a:rPr lang="en-GB" dirty="0"/>
              <a:t>Average spend per hour up 36% since 2014 (£1.7m to £2.3m)</a:t>
            </a:r>
          </a:p>
        </p:txBody>
      </p:sp>
      <p:graphicFrame>
        <p:nvGraphicFramePr>
          <p:cNvPr id="4" name="Content Placeholder 3">
            <a:extLst>
              <a:ext uri="{FF2B5EF4-FFF2-40B4-BE49-F238E27FC236}">
                <a16:creationId xmlns:a16="http://schemas.microsoft.com/office/drawing/2014/main" xmlns="" id="{FE4BB921-0F80-944F-AA17-46B19B06E772}"/>
              </a:ext>
            </a:extLst>
          </p:cNvPr>
          <p:cNvGraphicFramePr>
            <a:graphicFrameLocks noGrp="1"/>
          </p:cNvGraphicFramePr>
          <p:nvPr>
            <p:ph idx="1"/>
            <p:extLst>
              <p:ext uri="{D42A27DB-BD31-4B8C-83A1-F6EECF244321}">
                <p14:modId xmlns:p14="http://schemas.microsoft.com/office/powerpoint/2010/main" val="906628284"/>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xmlns="" id="{16D70CFE-5A3B-CF43-80A7-19EE0A8DEE6B}"/>
              </a:ext>
            </a:extLst>
          </p:cNvPr>
          <p:cNvSpPr txBox="1"/>
          <p:nvPr/>
        </p:nvSpPr>
        <p:spPr>
          <a:xfrm>
            <a:off x="7516677" y="6311900"/>
            <a:ext cx="3661387" cy="369332"/>
          </a:xfrm>
          <a:prstGeom prst="rect">
            <a:avLst/>
          </a:prstGeom>
          <a:noFill/>
        </p:spPr>
        <p:txBody>
          <a:bodyPr wrap="none" rtlCol="0">
            <a:spAutoFit/>
          </a:bodyPr>
          <a:lstStyle/>
          <a:p>
            <a:r>
              <a:rPr lang="en-GB" dirty="0"/>
              <a:t>Source: Ben Keen analysis of BFI data</a:t>
            </a:r>
          </a:p>
        </p:txBody>
      </p:sp>
      <p:sp>
        <p:nvSpPr>
          <p:cNvPr id="6" name="TextBox 5">
            <a:extLst>
              <a:ext uri="{FF2B5EF4-FFF2-40B4-BE49-F238E27FC236}">
                <a16:creationId xmlns:a16="http://schemas.microsoft.com/office/drawing/2014/main" xmlns="" id="{433BD7DE-67A1-0D47-A2A0-1597259C061D}"/>
              </a:ext>
            </a:extLst>
          </p:cNvPr>
          <p:cNvSpPr txBox="1"/>
          <p:nvPr/>
        </p:nvSpPr>
        <p:spPr>
          <a:xfrm>
            <a:off x="464949" y="6311900"/>
            <a:ext cx="2068067" cy="369332"/>
          </a:xfrm>
          <a:prstGeom prst="rect">
            <a:avLst/>
          </a:prstGeom>
          <a:noFill/>
        </p:spPr>
        <p:txBody>
          <a:bodyPr wrap="none" rtlCol="0">
            <a:spAutoFit/>
          </a:bodyPr>
          <a:lstStyle/>
          <a:p>
            <a:r>
              <a:rPr lang="en-GB" dirty="0"/>
              <a:t>2019 = Q1 data only</a:t>
            </a:r>
          </a:p>
        </p:txBody>
      </p:sp>
    </p:spTree>
    <p:extLst>
      <p:ext uri="{BB962C8B-B14F-4D97-AF65-F5344CB8AC3E}">
        <p14:creationId xmlns:p14="http://schemas.microsoft.com/office/powerpoint/2010/main" val="27945013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TotalTime>
  <Words>1221</Words>
  <Application>Microsoft Office PowerPoint</Application>
  <PresentationFormat>Custom</PresentationFormat>
  <Paragraphs>85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UK “high end” TV 2014-2019</vt:lpstr>
      <vt:lpstr>Summary</vt:lpstr>
      <vt:lpstr>Definitions</vt:lpstr>
      <vt:lpstr>Section 1: Overall production</vt:lpstr>
      <vt:lpstr>Investment has more than doubled since 2014</vt:lpstr>
      <vt:lpstr>Number of shows per year up 25% since 2014</vt:lpstr>
      <vt:lpstr>Hours made per year up 59% since 2014 </vt:lpstr>
      <vt:lpstr>Section 2: Spend per hour</vt:lpstr>
      <vt:lpstr>Average spend per hour up 36% since 2014 (£1.7m to £2.3m)</vt:lpstr>
      <vt:lpstr>Average budget per show has nearly doubled since 2014 (£8.4m to £16m)</vt:lpstr>
      <vt:lpstr>Number of hours per production up 24%</vt:lpstr>
      <vt:lpstr>Section 3: Co-commissioning</vt:lpstr>
      <vt:lpstr>Number of co-commissions per year nearly doubled between 2014 and 2018 (from 16 to 30)</vt:lpstr>
      <vt:lpstr>Co-commissions for 2019 already near total for 2018</vt:lpstr>
      <vt:lpstr>BBC is most active co-commissioner</vt:lpstr>
      <vt:lpstr>PBS and Netflix most active partners for PSBs</vt:lpstr>
      <vt:lpstr>Netflix co-pros with PSBs peaked in 2017, but others have increased significantly</vt:lpstr>
      <vt:lpstr>Methodology</vt:lpstr>
      <vt:lpstr>Ben Keen and COBA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Keen</dc:creator>
  <cp:lastModifiedBy>Adam Minns</cp:lastModifiedBy>
  <cp:revision>57</cp:revision>
  <dcterms:created xsi:type="dcterms:W3CDTF">2019-06-03T10:51:52Z</dcterms:created>
  <dcterms:modified xsi:type="dcterms:W3CDTF">2019-06-05T09:26:54Z</dcterms:modified>
</cp:coreProperties>
</file>